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75" r:id="rId4"/>
    <p:sldId id="276" r:id="rId5"/>
    <p:sldId id="271" r:id="rId6"/>
    <p:sldId id="278" r:id="rId7"/>
    <p:sldId id="257" r:id="rId8"/>
    <p:sldId id="262" r:id="rId9"/>
    <p:sldId id="269" r:id="rId10"/>
    <p:sldId id="277" r:id="rId11"/>
    <p:sldId id="265" r:id="rId12"/>
    <p:sldId id="267" r:id="rId13"/>
    <p:sldId id="266" r:id="rId14"/>
    <p:sldId id="279" r:id="rId15"/>
    <p:sldId id="280" r:id="rId16"/>
    <p:sldId id="260" r:id="rId17"/>
    <p:sldId id="263" r:id="rId18"/>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6D6D"/>
    <a:srgbClr val="502800"/>
    <a:srgbClr val="002B2A"/>
    <a:srgbClr val="FF4343"/>
    <a:srgbClr val="FF66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29" autoAdjust="0"/>
  </p:normalViewPr>
  <p:slideViewPr>
    <p:cSldViewPr snapToGrid="0">
      <p:cViewPr varScale="1">
        <p:scale>
          <a:sx n="70" d="100"/>
          <a:sy n="70" d="100"/>
        </p:scale>
        <p:origin x="738" y="78"/>
      </p:cViewPr>
      <p:guideLst/>
    </p:cSldViewPr>
  </p:slideViewPr>
  <p:notesTextViewPr>
    <p:cViewPr>
      <p:scale>
        <a:sx n="1" d="1"/>
        <a:sy n="1" d="1"/>
      </p:scale>
      <p:origin x="0" y="0"/>
    </p:cViewPr>
  </p:notesTextViewPr>
  <p:sorterViewPr>
    <p:cViewPr>
      <p:scale>
        <a:sx n="100" d="100"/>
        <a:sy n="100" d="100"/>
      </p:scale>
      <p:origin x="0" y="-53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accent2">
                  <a:lumMod val="60000"/>
                  <a:lumOff val="40000"/>
                </a:schemeClr>
              </a:solidFill>
              <a:ln>
                <a:noFill/>
              </a:ln>
              <a:effectLst/>
            </c:spPr>
          </c:dPt>
          <c:dPt>
            <c:idx val="1"/>
            <c:bubble3D val="0"/>
            <c:spPr>
              <a:solidFill>
                <a:srgbClr val="FF6D6D"/>
              </a:solidFill>
              <a:ln>
                <a:noFill/>
              </a:ln>
              <a:effectLst/>
            </c:spPr>
          </c:dPt>
          <c:dPt>
            <c:idx val="2"/>
            <c:bubble3D val="0"/>
            <c:spPr>
              <a:solidFill>
                <a:srgbClr val="FF4343"/>
              </a:solidFill>
              <a:ln>
                <a:noFill/>
              </a:ln>
              <a:effectLst/>
            </c:spPr>
          </c:dPt>
          <c:dPt>
            <c:idx val="3"/>
            <c:bubble3D val="0"/>
            <c:spPr>
              <a:solidFill>
                <a:schemeClr val="accent4">
                  <a:lumMod val="40000"/>
                  <a:lumOff val="60000"/>
                </a:schemeClr>
              </a:solidFill>
              <a:ln>
                <a:noFill/>
              </a:ln>
              <a:effectLst/>
            </c:spPr>
          </c:dPt>
          <c:dPt>
            <c:idx val="4"/>
            <c:bubble3D val="0"/>
            <c:spPr>
              <a:solidFill>
                <a:srgbClr val="FF66FF"/>
              </a:solidFill>
              <a:ln>
                <a:noFill/>
              </a:ln>
              <a:effectLst/>
            </c:spPr>
          </c:dPt>
          <c:dPt>
            <c:idx val="5"/>
            <c:bubble3D val="0"/>
            <c:spPr>
              <a:solidFill>
                <a:srgbClr val="00B050"/>
              </a:solidFill>
              <a:ln>
                <a:noFill/>
              </a:ln>
              <a:effectLst/>
            </c:spPr>
          </c:dPt>
          <c:dPt>
            <c:idx val="6"/>
            <c:bubble3D val="0"/>
            <c:spPr>
              <a:solidFill>
                <a:srgbClr val="00B0F0"/>
              </a:solidFill>
              <a:ln>
                <a:noFill/>
              </a:ln>
              <a:effectLst/>
            </c:spPr>
          </c:dPt>
          <c:dLbls>
            <c:dLbl>
              <c:idx val="0"/>
              <c:layout>
                <c:manualLayout>
                  <c:x val="-6.0846687828011746E-2"/>
                  <c:y val="0.17055071871913996"/>
                </c:manualLayout>
              </c:layout>
              <c:tx>
                <c:rich>
                  <a:bodyPr/>
                  <a:lstStyle/>
                  <a:p>
                    <a:fld id="{A10FD004-9CBC-4404-AAA7-312060FE5303}" type="VALUE">
                      <a:rPr lang="en-US" smtClean="0"/>
                      <a:pPr/>
                      <a:t>[ЗНАЧЕНИЕ]</a:t>
                    </a:fld>
                    <a:r>
                      <a:rPr lang="en-US" smtClean="0"/>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13863039184905537"/>
                  <c:y val="8.8611061949539757E-2"/>
                </c:manualLayout>
              </c:layout>
              <c:tx>
                <c:rich>
                  <a:bodyPr/>
                  <a:lstStyle/>
                  <a:p>
                    <a:fld id="{985FA679-78E6-4D61-9ABE-C8B20FB9CA64}" type="VALUE">
                      <a:rPr lang="en-US" smtClean="0"/>
                      <a:pPr/>
                      <a:t>[ЗНАЧЕНИЕ]</a:t>
                    </a:fld>
                    <a:r>
                      <a:rPr lang="en-US" smtClean="0"/>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10757809104082762"/>
                  <c:y val="-0.13284300172291513"/>
                </c:manualLayout>
              </c:layout>
              <c:tx>
                <c:rich>
                  <a:bodyPr/>
                  <a:lstStyle/>
                  <a:p>
                    <a:fld id="{25E3B792-3F6E-4CC0-A5BF-AAD8C4E2A488}" type="VALUE">
                      <a:rPr lang="en-US" smtClean="0"/>
                      <a:pPr/>
                      <a:t>[ЗНАЧЕНИЕ]</a:t>
                    </a:fld>
                    <a:r>
                      <a:rPr lang="en-US" dirty="0" smtClean="0"/>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1.0792518820349636E-2"/>
                  <c:y val="-0.17093940464199825"/>
                </c:manualLayout>
              </c:layout>
              <c:tx>
                <c:rich>
                  <a:bodyPr/>
                  <a:lstStyle/>
                  <a:p>
                    <a:fld id="{40B92143-61C1-47F5-BBF9-6B3598AECFE6}" type="VALUE">
                      <a:rPr lang="en-US" smtClean="0"/>
                      <a:pPr/>
                      <a:t>[ЗНАЧЕНИЕ]</a:t>
                    </a:fld>
                    <a:r>
                      <a:rPr lang="en-US" dirty="0" smtClean="0"/>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0.10171836378612439"/>
                  <c:y val="-0.11721134952529788"/>
                </c:manualLayout>
              </c:layout>
              <c:tx>
                <c:rich>
                  <a:bodyPr/>
                  <a:lstStyle/>
                  <a:p>
                    <a:fld id="{D83AEF24-63F5-4550-A706-B291EE76936E}" type="VALUE">
                      <a:rPr lang="en-US" smtClean="0"/>
                      <a:pPr/>
                      <a:t>[ЗНАЧЕНИЕ]</a:t>
                    </a:fld>
                    <a:r>
                      <a:rPr lang="en-US" smtClean="0"/>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9.6599038838166576E-2"/>
                  <c:y val="-8.8736996188545237E-3"/>
                </c:manualLayout>
              </c:layout>
              <c:tx>
                <c:rich>
                  <a:bodyPr/>
                  <a:lstStyle/>
                  <a:p>
                    <a:fld id="{7B908ADA-AB1A-4969-BB3C-20C41D5B627A}" type="VALUE">
                      <a:rPr lang="en-US" smtClean="0"/>
                      <a:pPr/>
                      <a:t>[ЗНАЧЕНИЕ]</a:t>
                    </a:fld>
                    <a:r>
                      <a:rPr lang="en-US" smtClean="0"/>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0.10955688515937545"/>
                  <c:y val="0.14317660566802545"/>
                </c:manualLayout>
              </c:layout>
              <c:tx>
                <c:rich>
                  <a:bodyPr/>
                  <a:lstStyle/>
                  <a:p>
                    <a:fld id="{0A3AE61E-B223-4C68-9F79-698FE8FD66BF}" type="VALUE">
                      <a:rPr lang="en-US" smtClean="0"/>
                      <a:pPr/>
                      <a:t>[ЗНАЧЕНИЕ]</a:t>
                    </a:fld>
                    <a:r>
                      <a:rPr lang="en-US" smtClean="0"/>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numRef>
              <c:f>Лист1!$A$2:$A$8</c:f>
              <c:numCache>
                <c:formatCode>General</c:formatCode>
                <c:ptCount val="7"/>
              </c:numCache>
            </c:numRef>
          </c:cat>
          <c:val>
            <c:numRef>
              <c:f>Лист1!$B$2:$B$8</c:f>
              <c:numCache>
                <c:formatCode>General</c:formatCode>
                <c:ptCount val="7"/>
                <c:pt idx="0">
                  <c:v>9</c:v>
                </c:pt>
                <c:pt idx="1">
                  <c:v>18</c:v>
                </c:pt>
                <c:pt idx="2">
                  <c:v>18</c:v>
                </c:pt>
                <c:pt idx="3">
                  <c:v>13</c:v>
                </c:pt>
                <c:pt idx="4">
                  <c:v>12</c:v>
                </c:pt>
                <c:pt idx="5">
                  <c:v>8</c:v>
                </c:pt>
                <c:pt idx="6">
                  <c:v>22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1B8BC43F-5EF3-4175-89FB-3614DEE8EE38}" type="datetimeFigureOut">
              <a:rPr lang="ru-RU" smtClean="0"/>
              <a:t>14.08.2018</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199E2AA4-DAC8-4EB9-8D27-818D51E42886}" type="slidenum">
              <a:rPr lang="ru-RU" smtClean="0"/>
              <a:t>‹#›</a:t>
            </a:fld>
            <a:endParaRPr lang="ru-RU"/>
          </a:p>
        </p:txBody>
      </p:sp>
    </p:spTree>
    <p:extLst>
      <p:ext uri="{BB962C8B-B14F-4D97-AF65-F5344CB8AC3E}">
        <p14:creationId xmlns:p14="http://schemas.microsoft.com/office/powerpoint/2010/main" val="246143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pPr marL="170095" indent="-170095">
              <a:buFontTx/>
              <a:buChar char="•"/>
            </a:pPr>
            <a:r>
              <a:rPr lang="en-US" altLang="en-US" dirty="0" smtClean="0"/>
              <a:t>Patient/Clinical Level (IOM, 2007)</a:t>
            </a:r>
          </a:p>
          <a:p>
            <a:pPr marL="170095" indent="-170095">
              <a:buFontTx/>
              <a:buChar char="•"/>
            </a:pPr>
            <a:r>
              <a:rPr lang="en-US" altLang="en-US" dirty="0" smtClean="0"/>
              <a:t>Multiple definitions.</a:t>
            </a:r>
          </a:p>
          <a:p>
            <a:pPr marL="170095" indent="-170095">
              <a:buFontTx/>
              <a:buChar char="•"/>
            </a:pPr>
            <a:r>
              <a:rPr lang="en-US" altLang="en-US" dirty="0" smtClean="0"/>
              <a:t>This is the one we use at the MHTF</a:t>
            </a:r>
          </a:p>
          <a:p>
            <a:pPr marL="170095" indent="-170095">
              <a:buFontTx/>
              <a:buChar char="•"/>
            </a:pPr>
            <a:r>
              <a:rPr lang="en-US" altLang="en-US" dirty="0" smtClean="0"/>
              <a:t>It encompasses various dimensions: technical or clinical, interpersonal and contextual</a:t>
            </a:r>
          </a:p>
          <a:p>
            <a:pPr marL="170095" indent="-170095">
              <a:buFontTx/>
              <a:buChar char="•"/>
            </a:pPr>
            <a:r>
              <a:rPr lang="en-US" altLang="en-US" dirty="0" smtClean="0"/>
              <a:t>It’s simple </a:t>
            </a:r>
          </a:p>
          <a:p>
            <a:pPr marL="170095" indent="-170095">
              <a:buFontTx/>
              <a:buChar char="•"/>
            </a:pPr>
            <a:r>
              <a:rPr lang="en-US" altLang="en-US" b="1" dirty="0" smtClean="0"/>
              <a:t>Quality of care is a normative concept that requires definitions, standards, and indicators to measure quality and the effect of interventions to improve it.</a:t>
            </a:r>
          </a:p>
          <a:p>
            <a:pPr marL="170095" indent="-170095">
              <a:buFontTx/>
              <a:buChar char="•"/>
            </a:pPr>
            <a:endParaRPr lang="en-US" altLang="en-US" b="1" dirty="0" smtClean="0"/>
          </a:p>
          <a:p>
            <a:pPr marL="170095" indent="-170095">
              <a:buFontTx/>
              <a:buChar char="•"/>
            </a:pPr>
            <a:r>
              <a:rPr lang="en-US" altLang="en-US" b="1" dirty="0" smtClean="0"/>
              <a:t>AT THE HEALTH SYSTEM LEVEL: </a:t>
            </a:r>
          </a:p>
          <a:p>
            <a:pPr marL="170095" indent="-170095"/>
            <a:endParaRPr lang="en-US" altLang="en-US" dirty="0" smtClean="0"/>
          </a:p>
        </p:txBody>
      </p:sp>
    </p:spTree>
    <p:extLst>
      <p:ext uri="{BB962C8B-B14F-4D97-AF65-F5344CB8AC3E}">
        <p14:creationId xmlns:p14="http://schemas.microsoft.com/office/powerpoint/2010/main" val="82323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18417EB-2A08-4267-9665-6D2E02634581}" type="slidenum">
              <a:rPr lang="en-US" altLang="en-US"/>
              <a:pPr/>
              <a:t>13</a:t>
            </a:fld>
            <a:endParaRPr lang="en-US" altLang="en-US"/>
          </a:p>
        </p:txBody>
      </p:sp>
      <p:sp>
        <p:nvSpPr>
          <p:cNvPr id="8193" name="Rectangle 1"/>
          <p:cNvSpPr txBox="1">
            <a:spLocks noGrp="1" noRot="1" noChangeAspect="1" noChangeArrowheads="1"/>
          </p:cNvSpPr>
          <p:nvPr>
            <p:ph type="sldImg"/>
          </p:nvPr>
        </p:nvSpPr>
        <p:spPr bwMode="auto">
          <a:xfrm>
            <a:off x="25400" y="766763"/>
            <a:ext cx="6737350" cy="3790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p:cNvSpPr txBox="1">
            <a:spLocks noGrp="1" noChangeArrowheads="1"/>
          </p:cNvSpPr>
          <p:nvPr>
            <p:ph type="body" idx="1"/>
          </p:nvPr>
        </p:nvSpPr>
        <p:spPr bwMode="auto">
          <a:xfrm>
            <a:off x="679020" y="4800449"/>
            <a:ext cx="5426604" cy="12411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145" rIns="0" bIns="0"/>
          <a:lstStyle/>
          <a:p>
            <a:pPr marL="194331" indent="-192903">
              <a:lnSpc>
                <a:spcPct val="93000"/>
              </a:lnSpc>
              <a:spcBef>
                <a:spcPct val="0"/>
              </a:spcBef>
              <a:tabLst>
                <a:tab pos="651581" algn="l"/>
                <a:tab pos="1303164" algn="l"/>
                <a:tab pos="1954745" algn="l"/>
                <a:tab pos="2606326" algn="l"/>
                <a:tab pos="3257908" algn="l"/>
                <a:tab pos="3909488" algn="l"/>
                <a:tab pos="4561070" algn="l"/>
                <a:tab pos="5212652" algn="l"/>
              </a:tabLst>
            </a:pPr>
            <a:r>
              <a:rPr lang="en-US" altLang="en-US" sz="1000" dirty="0">
                <a:solidFill>
                  <a:schemeClr val="tx2"/>
                </a:solidFill>
                <a:ea typeface="IPAMincho" charset="0"/>
                <a:cs typeface="IPAMincho" charset="0"/>
              </a:rPr>
              <a:t>Main causes of maternal death and key interventions (2013)</a:t>
            </a:r>
            <a:r>
              <a:rPr lang="en-US" altLang="en-US" sz="1000" baseline="33000" dirty="0">
                <a:solidFill>
                  <a:schemeClr val="tx2"/>
                </a:solidFill>
                <a:ea typeface="IPAMincho" charset="0"/>
                <a:cs typeface="IPAMincho" charset="0"/>
              </a:rPr>
              <a:t>10,15,16</a:t>
            </a:r>
          </a:p>
          <a:p>
            <a:pPr marL="194331" indent="-192903">
              <a:lnSpc>
                <a:spcPct val="93000"/>
              </a:lnSpc>
              <a:spcBef>
                <a:spcPct val="0"/>
              </a:spcBef>
              <a:tabLst>
                <a:tab pos="651581" algn="l"/>
                <a:tab pos="1303164" algn="l"/>
                <a:tab pos="1954745" algn="l"/>
                <a:tab pos="2606326" algn="l"/>
                <a:tab pos="3257908" algn="l"/>
                <a:tab pos="3909488" algn="l"/>
                <a:tab pos="4561070" algn="l"/>
                <a:tab pos="5212652" algn="l"/>
              </a:tabLst>
            </a:pPr>
            <a:endParaRPr lang="en-US" altLang="en-US" sz="1000" dirty="0">
              <a:solidFill>
                <a:schemeClr val="tx2"/>
              </a:solidFill>
              <a:ea typeface="IPAMincho" charset="0"/>
              <a:cs typeface="IPAMincho" charset="0"/>
            </a:endParaRPr>
          </a:p>
          <a:p>
            <a:pPr marL="170095" indent="-170095">
              <a:buFont typeface="Arial"/>
              <a:buChar char="•"/>
            </a:pPr>
            <a:r>
              <a:rPr lang="en-US" sz="1000" dirty="0">
                <a:solidFill>
                  <a:schemeClr val="tx2"/>
                </a:solidFill>
              </a:rPr>
              <a:t>Data on causes of MMM are needed to inform policies, programs, priority-setting, funding, and interventions.</a:t>
            </a:r>
          </a:p>
          <a:p>
            <a:pPr marL="170095" indent="-170095">
              <a:buFont typeface="Arial"/>
              <a:buChar char="•"/>
            </a:pPr>
            <a:r>
              <a:rPr lang="en-US" sz="1000" dirty="0">
                <a:solidFill>
                  <a:schemeClr val="tx2"/>
                </a:solidFill>
              </a:rPr>
              <a:t>Most recent data from GBD 2013. Proportions are quite different from WHO estimates in </a:t>
            </a:r>
            <a:r>
              <a:rPr lang="en-US" sz="1000" dirty="0" smtClean="0">
                <a:solidFill>
                  <a:schemeClr val="tx2"/>
                </a:solidFill>
              </a:rPr>
              <a:t>2014,</a:t>
            </a:r>
            <a:r>
              <a:rPr lang="en-US" sz="1000" baseline="0" dirty="0" smtClean="0">
                <a:solidFill>
                  <a:schemeClr val="tx2"/>
                </a:solidFill>
              </a:rPr>
              <a:t> especially percentage of indirect causes.</a:t>
            </a:r>
            <a:endParaRPr lang="en-US" sz="1000" dirty="0">
              <a:solidFill>
                <a:schemeClr val="tx2"/>
              </a:solidFill>
            </a:endParaRPr>
          </a:p>
          <a:p>
            <a:pPr marL="170095" indent="-170095">
              <a:buFont typeface="Arial"/>
              <a:buChar char="•"/>
            </a:pPr>
            <a:r>
              <a:rPr lang="en-US" sz="1000" dirty="0">
                <a:solidFill>
                  <a:schemeClr val="tx2"/>
                </a:solidFill>
              </a:rPr>
              <a:t>Other (direct) maternal disorders includes embolism, complications of anesthesia, and other life threatening </a:t>
            </a:r>
            <a:r>
              <a:rPr lang="en-US" sz="1000" dirty="0" smtClean="0">
                <a:solidFill>
                  <a:schemeClr val="tx2"/>
                </a:solidFill>
              </a:rPr>
              <a:t>conditions</a:t>
            </a:r>
            <a:r>
              <a:rPr lang="en-US" sz="1000" baseline="0" dirty="0" smtClean="0">
                <a:solidFill>
                  <a:schemeClr val="tx2"/>
                </a:solidFill>
              </a:rPr>
              <a:t> not clearly classified.</a:t>
            </a:r>
            <a:endParaRPr lang="en-US" sz="1000" dirty="0">
              <a:solidFill>
                <a:schemeClr val="tx2"/>
              </a:solidFill>
            </a:endParaRPr>
          </a:p>
          <a:p>
            <a:pPr marL="170095" indent="-170095">
              <a:buFont typeface="Arial"/>
              <a:buChar char="•"/>
            </a:pPr>
            <a:r>
              <a:rPr lang="en-US" sz="1000" dirty="0">
                <a:solidFill>
                  <a:schemeClr val="tx2"/>
                </a:solidFill>
              </a:rPr>
              <a:t>The direct cause of MM that showed the largest decrease since 1990 is hemorrhage; abortion increased from 15 to 18%.</a:t>
            </a:r>
          </a:p>
          <a:p>
            <a:pPr marL="170095" indent="-170095">
              <a:buFont typeface="Arial"/>
              <a:buChar char="•"/>
            </a:pPr>
            <a:r>
              <a:rPr lang="en-US" sz="1000" dirty="0">
                <a:solidFill>
                  <a:schemeClr val="tx2"/>
                </a:solidFill>
              </a:rPr>
              <a:t>73%: direct obstetric causes</a:t>
            </a:r>
          </a:p>
          <a:p>
            <a:pPr marL="170095" indent="-170095">
              <a:buFont typeface="Arial"/>
              <a:buChar char="•"/>
            </a:pPr>
            <a:r>
              <a:rPr lang="en-US" sz="1000" dirty="0">
                <a:solidFill>
                  <a:schemeClr val="tx2"/>
                </a:solidFill>
              </a:rPr>
              <a:t>Indirect causes according to these estimates account for 13%, while WHO estimates showed them at 27%.</a:t>
            </a:r>
          </a:p>
          <a:p>
            <a:pPr marL="170095" indent="-170095">
              <a:buFont typeface="Arial"/>
              <a:buChar char="•"/>
            </a:pPr>
            <a:r>
              <a:rPr lang="en-US" sz="1000" dirty="0">
                <a:solidFill>
                  <a:schemeClr val="tx2"/>
                </a:solidFill>
              </a:rPr>
              <a:t>HIV related maternal deaths: proportions vary drastically: from 24 to 6.4% in SSA, where they concentrate.</a:t>
            </a:r>
          </a:p>
          <a:p>
            <a:pPr marL="170095" indent="-170095">
              <a:buFont typeface="Arial"/>
              <a:buChar char="•"/>
            </a:pPr>
            <a:r>
              <a:rPr lang="en-US" sz="1000" dirty="0">
                <a:solidFill>
                  <a:schemeClr val="tx2"/>
                </a:solidFill>
              </a:rPr>
              <a:t>Among indirect causes, HIV is important. Difficult to know if the deaths were due to HIV or if HIV+ pregnant women died of other causes. Other indirect causes; CV, cancer, diabetes, and chronic respiratory diseases </a:t>
            </a:r>
          </a:p>
          <a:p>
            <a:pPr marL="170095" indent="-170095">
              <a:buFont typeface="Arial"/>
              <a:buChar char="•"/>
            </a:pPr>
            <a:r>
              <a:rPr lang="en-US" sz="1000" b="1" dirty="0">
                <a:solidFill>
                  <a:schemeClr val="tx2"/>
                </a:solidFill>
              </a:rPr>
              <a:t>Regional estimates vary a lot: Hemorrhage is lead cause in Asia, hypertensive disorders in LAC, and indirect causes (i.e., HIV, malaria) in SSA. </a:t>
            </a:r>
          </a:p>
          <a:p>
            <a:pPr marL="170095" indent="-170095">
              <a:buFont typeface="Arial"/>
              <a:buChar char="•"/>
            </a:pPr>
            <a:r>
              <a:rPr lang="en-US" sz="1000" dirty="0">
                <a:solidFill>
                  <a:schemeClr val="tx2"/>
                </a:solidFill>
              </a:rPr>
              <a:t>Data are poor quality and incomplete due to misclassification and misinterpretation of cause of death coding rules, or omissions and incorrect entries because of the nature of some disorders, e.g., abortion.</a:t>
            </a:r>
          </a:p>
          <a:p>
            <a:pPr marL="170095" indent="-170095">
              <a:buFont typeface="Arial"/>
              <a:buChar char="•"/>
            </a:pPr>
            <a:r>
              <a:rPr lang="en-US" sz="1000" dirty="0">
                <a:solidFill>
                  <a:schemeClr val="tx2"/>
                </a:solidFill>
              </a:rPr>
              <a:t>Important efforts are needed to improve the availability and quality of data on causes of maternal death.</a:t>
            </a:r>
          </a:p>
          <a:p>
            <a:pPr marL="170095" indent="-170095">
              <a:buFont typeface="Arial"/>
              <a:buChar char="•"/>
            </a:pPr>
            <a:r>
              <a:rPr lang="en-US" sz="1000" dirty="0">
                <a:solidFill>
                  <a:schemeClr val="tx2"/>
                </a:solidFill>
              </a:rPr>
              <a:t>The case of suicide: in some places it is considered as coincidental, while in others a direct or indirect maternal cause. Suicides are more common among women with unwanted pregnancies and difficult to differentiate from abortion (e.g., poisoning) </a:t>
            </a:r>
          </a:p>
          <a:p>
            <a:pPr marL="170095" indent="-170095">
              <a:buFont typeface="Arial"/>
              <a:buChar char="•"/>
            </a:pPr>
            <a:r>
              <a:rPr lang="en-US" sz="1000" dirty="0">
                <a:solidFill>
                  <a:schemeClr val="tx2"/>
                </a:solidFill>
              </a:rPr>
              <a:t>WHERE DATA ARE MOST NEEDED, THEY ARE OFTEN NOT AVAILABLE. PRIORITY: BETTER SOURCES OF DATA AND TRAINING ON CAUSE OF DEATH CERTIFICATION AND USE OF ICD</a:t>
            </a:r>
          </a:p>
          <a:p>
            <a:pPr marL="170095" indent="-170095">
              <a:buFont typeface="Arial" pitchFamily="34" charset="0"/>
              <a:buChar char="•"/>
            </a:pPr>
            <a:r>
              <a:rPr lang="en-US" sz="1000" dirty="0" smtClean="0">
                <a:solidFill>
                  <a:schemeClr val="tx2"/>
                </a:solidFill>
                <a:ea typeface="ＭＳ Ｐゴシック" charset="-128"/>
              </a:rPr>
              <a:t>While </a:t>
            </a:r>
            <a:r>
              <a:rPr lang="en-US" sz="1000" dirty="0">
                <a:solidFill>
                  <a:schemeClr val="tx2"/>
                </a:solidFill>
                <a:ea typeface="ＭＳ Ｐゴシック" charset="-128"/>
              </a:rPr>
              <a:t>the proportions change by region, country, and social group, the main 5 causes are the same everywhere.  </a:t>
            </a:r>
            <a:endParaRPr lang="en-US" sz="1000" dirty="0" smtClean="0">
              <a:solidFill>
                <a:schemeClr val="tx2"/>
              </a:solidFill>
              <a:ea typeface="ＭＳ Ｐゴシック" charset="-128"/>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00" b="1" dirty="0" smtClean="0">
                <a:solidFill>
                  <a:schemeClr val="tx2"/>
                </a:solidFill>
              </a:rPr>
              <a:t>EFFECTIVE INTERVENTIONS ARE AVAILABLE FOR MOST CAUSES OF MM: WOMEN</a:t>
            </a:r>
            <a:r>
              <a:rPr lang="en-US" sz="1000" b="1" baseline="0" dirty="0" smtClean="0">
                <a:solidFill>
                  <a:schemeClr val="tx2"/>
                </a:solidFill>
              </a:rPr>
              <a:t> NEED ACCESS TO QUALITY CARE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00" b="1" baseline="0" dirty="0" smtClean="0">
                <a:solidFill>
                  <a:schemeClr val="tx2"/>
                </a:solidFill>
              </a:rPr>
              <a:t>THE THREE DELAYS FRAMEWORK IS HELPFUL TO IDENTIFY FACTORS THAT CONTRIBUTE TO LACK OF ACCESS TO QUALITY CARE</a:t>
            </a:r>
            <a:endParaRPr lang="en-US" sz="1000" b="1" dirty="0" smtClean="0">
              <a:solidFill>
                <a:schemeClr val="tx2"/>
              </a:solidFill>
            </a:endParaRPr>
          </a:p>
          <a:p>
            <a:pPr marL="0" indent="0">
              <a:buFont typeface="Arial" pitchFamily="34" charset="0"/>
              <a:buNone/>
            </a:pPr>
            <a:endParaRPr lang="en-US" sz="1000" dirty="0" smtClean="0">
              <a:solidFill>
                <a:schemeClr val="tx2"/>
              </a:solidFill>
              <a:ea typeface="ＭＳ Ｐゴシック" charset="-128"/>
            </a:endParaRPr>
          </a:p>
          <a:p>
            <a:pPr marL="194331" indent="-192903">
              <a:lnSpc>
                <a:spcPct val="93000"/>
              </a:lnSpc>
              <a:spcBef>
                <a:spcPct val="0"/>
              </a:spcBef>
              <a:tabLst>
                <a:tab pos="651581" algn="l"/>
                <a:tab pos="1303164" algn="l"/>
                <a:tab pos="1954745" algn="l"/>
                <a:tab pos="2606326" algn="l"/>
                <a:tab pos="3257908" algn="l"/>
                <a:tab pos="3909488" algn="l"/>
                <a:tab pos="4561070" algn="l"/>
                <a:tab pos="5212652" algn="l"/>
              </a:tabLst>
            </a:pPr>
            <a:endParaRPr lang="en-US" altLang="en-US" sz="800" dirty="0">
              <a:latin typeface="Arial" charset="0"/>
              <a:ea typeface="IPAMincho" charset="0"/>
              <a:cs typeface="IPAMincho" charset="0"/>
            </a:endParaRPr>
          </a:p>
        </p:txBody>
      </p:sp>
    </p:spTree>
    <p:extLst>
      <p:ext uri="{BB962C8B-B14F-4D97-AF65-F5344CB8AC3E}">
        <p14:creationId xmlns:p14="http://schemas.microsoft.com/office/powerpoint/2010/main" val="125757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507216-913B-4371-9663-12421D353CB4}" type="datetimeFigureOut">
              <a:rPr lang="ru-RU" smtClean="0"/>
              <a:t>14.08.2018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354359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507216-913B-4371-9663-12421D353CB4}" type="datetimeFigureOut">
              <a:rPr lang="ru-RU" smtClean="0"/>
              <a:t>14.08.2018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242848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507216-913B-4371-9663-12421D353CB4}" type="datetimeFigureOut">
              <a:rPr lang="ru-RU" smtClean="0"/>
              <a:t>14.08.2018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23363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507216-913B-4371-9663-12421D353CB4}" type="datetimeFigureOut">
              <a:rPr lang="ru-RU" smtClean="0"/>
              <a:t>14.08.2018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255739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507216-913B-4371-9663-12421D353CB4}" type="datetimeFigureOut">
              <a:rPr lang="ru-RU" smtClean="0"/>
              <a:t>14.08.2018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163241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507216-913B-4371-9663-12421D353CB4}" type="datetimeFigureOut">
              <a:rPr lang="ru-RU" smtClean="0"/>
              <a:t>14.08.2018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280739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507216-913B-4371-9663-12421D353CB4}" type="datetimeFigureOut">
              <a:rPr lang="ru-RU" smtClean="0"/>
              <a:t>14.08.2018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207637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507216-913B-4371-9663-12421D353CB4}" type="datetimeFigureOut">
              <a:rPr lang="ru-RU" smtClean="0"/>
              <a:t>14.08.2018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184504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507216-913B-4371-9663-12421D353CB4}" type="datetimeFigureOut">
              <a:rPr lang="ru-RU" smtClean="0"/>
              <a:t>14.08.2018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84864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3507216-913B-4371-9663-12421D353CB4}" type="datetimeFigureOut">
              <a:rPr lang="ru-RU" smtClean="0"/>
              <a:t>14.08.2018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74311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3507216-913B-4371-9663-12421D353CB4}" type="datetimeFigureOut">
              <a:rPr lang="ru-RU" smtClean="0"/>
              <a:t>14.08.2018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1C246E-43BA-4B03-9715-C61B52FF0992}" type="slidenum">
              <a:rPr lang="ru-RU" smtClean="0"/>
              <a:t>‹#›</a:t>
            </a:fld>
            <a:endParaRPr lang="ru-RU"/>
          </a:p>
        </p:txBody>
      </p:sp>
    </p:spTree>
    <p:extLst>
      <p:ext uri="{BB962C8B-B14F-4D97-AF65-F5344CB8AC3E}">
        <p14:creationId xmlns:p14="http://schemas.microsoft.com/office/powerpoint/2010/main" val="127040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07216-913B-4371-9663-12421D353CB4}" type="datetimeFigureOut">
              <a:rPr lang="ru-RU" smtClean="0"/>
              <a:t>14.08.2018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C246E-43BA-4B03-9715-C61B52FF0992}" type="slidenum">
              <a:rPr lang="ru-RU" smtClean="0"/>
              <a:t>‹#›</a:t>
            </a:fld>
            <a:endParaRPr lang="ru-RU"/>
          </a:p>
        </p:txBody>
      </p:sp>
    </p:spTree>
    <p:extLst>
      <p:ext uri="{BB962C8B-B14F-4D97-AF65-F5344CB8AC3E}">
        <p14:creationId xmlns:p14="http://schemas.microsoft.com/office/powerpoint/2010/main" val="234330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reenwaygiants.org.au/homeplate/thank-yo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5000">
              <a:srgbClr val="DAA0AD"/>
            </a:gs>
            <a:gs pos="0">
              <a:srgbClr val="FF6D6D"/>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35522" y="1572353"/>
            <a:ext cx="7365241" cy="2781283"/>
          </a:xfrm>
          <a:solidFill>
            <a:srgbClr val="FF99CC"/>
          </a:solidFill>
        </p:spPr>
        <p:txBody>
          <a:bodyPr>
            <a:normAutofit/>
          </a:bodyPr>
          <a:lstStyle/>
          <a:p>
            <a:r>
              <a:rPr lang="ru-RU" sz="4400" b="1" dirty="0" smtClean="0">
                <a:latin typeface="+mn-lt"/>
              </a:rPr>
              <a:t>Прогресс внедрения анализа критических случаев</a:t>
            </a:r>
            <a:br>
              <a:rPr lang="ru-RU" sz="4400" b="1" dirty="0" smtClean="0">
                <a:latin typeface="+mn-lt"/>
              </a:rPr>
            </a:br>
            <a:r>
              <a:rPr lang="ru-RU" sz="4400" b="1" dirty="0" smtClean="0">
                <a:latin typeface="+mn-lt"/>
              </a:rPr>
              <a:t>акушерских осложнений в Казахстане</a:t>
            </a:r>
            <a:endParaRPr lang="ru-RU" sz="4400" b="1" dirty="0">
              <a:latin typeface="+mn-lt"/>
            </a:endParaRPr>
          </a:p>
        </p:txBody>
      </p:sp>
      <p:sp>
        <p:nvSpPr>
          <p:cNvPr id="3" name="Подзаголовок 2"/>
          <p:cNvSpPr>
            <a:spLocks noGrp="1"/>
          </p:cNvSpPr>
          <p:nvPr>
            <p:ph type="subTitle" idx="1"/>
          </p:nvPr>
        </p:nvSpPr>
        <p:spPr>
          <a:xfrm>
            <a:off x="4435522" y="4353636"/>
            <a:ext cx="7365240" cy="1655762"/>
          </a:xfrm>
          <a:solidFill>
            <a:srgbClr val="FF99CC"/>
          </a:solidFill>
        </p:spPr>
        <p:txBody>
          <a:bodyPr/>
          <a:lstStyle/>
          <a:p>
            <a:endParaRPr lang="ru-RU" b="1" dirty="0" smtClean="0">
              <a:solidFill>
                <a:srgbClr val="002B2A"/>
              </a:solidFill>
            </a:endParaRPr>
          </a:p>
          <a:p>
            <a:r>
              <a:rPr lang="ru-RU" b="1" dirty="0" smtClean="0"/>
              <a:t>Главный специалист ЦСМП РГП на ПХВ «РЦРЗ» МЗ РК </a:t>
            </a:r>
            <a:r>
              <a:rPr lang="ru-RU" b="1" dirty="0" smtClean="0"/>
              <a:t>Малгаздаров Г.Т.</a:t>
            </a:r>
            <a:endParaRPr lang="ru-RU" b="1" dirty="0"/>
          </a:p>
        </p:txBody>
      </p:sp>
      <p:sp>
        <p:nvSpPr>
          <p:cNvPr id="6" name="TextBox 5"/>
          <p:cNvSpPr txBox="1"/>
          <p:nvPr/>
        </p:nvSpPr>
        <p:spPr>
          <a:xfrm>
            <a:off x="4435522" y="150125"/>
            <a:ext cx="7492621" cy="1200329"/>
          </a:xfrm>
          <a:prstGeom prst="rect">
            <a:avLst/>
          </a:prstGeom>
          <a:solidFill>
            <a:srgbClr val="FF99CC"/>
          </a:solidFill>
        </p:spPr>
        <p:txBody>
          <a:bodyPr wrap="square" rtlCol="0">
            <a:spAutoFit/>
          </a:bodyPr>
          <a:lstStyle/>
          <a:p>
            <a:pPr algn="ctr"/>
            <a:r>
              <a:rPr lang="ru-RU" b="1" dirty="0" smtClean="0"/>
              <a:t>Технический семинар</a:t>
            </a:r>
            <a:endParaRPr lang="ru-RU" b="1" dirty="0"/>
          </a:p>
          <a:p>
            <a:pPr algn="ctr"/>
            <a:r>
              <a:rPr lang="ru-RU" b="1" dirty="0" smtClean="0"/>
              <a:t>прогресса </a:t>
            </a:r>
            <a:r>
              <a:rPr lang="ru-RU" b="1" dirty="0"/>
              <a:t>внедрения конфиденциального аудита </a:t>
            </a:r>
            <a:r>
              <a:rPr lang="ru-RU" b="1" dirty="0" smtClean="0"/>
              <a:t>критических </a:t>
            </a:r>
            <a:r>
              <a:rPr lang="ru-RU" b="1" dirty="0"/>
              <a:t>случаев акушерских осложнений  в Республике Казахстан по методологии ВОЗ "Что кроется за цифрами</a:t>
            </a:r>
            <a:r>
              <a:rPr lang="ru-RU" b="1" dirty="0" smtClean="0"/>
              <a:t>". </a:t>
            </a:r>
            <a:r>
              <a:rPr lang="ru-RU" b="1" dirty="0" smtClean="0"/>
              <a:t> Астана 2018.</a:t>
            </a:r>
            <a:endParaRPr lang="ru-RU" b="1"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6" y="1350454"/>
            <a:ext cx="4122143" cy="4658944"/>
          </a:xfrm>
          <a:prstGeom prst="rect">
            <a:avLst/>
          </a:prstGeom>
          <a:ln>
            <a:noFill/>
          </a:ln>
          <a:effectLst>
            <a:softEdge rad="112500"/>
          </a:effectLst>
        </p:spPr>
      </p:pic>
    </p:spTree>
    <p:extLst>
      <p:ext uri="{BB962C8B-B14F-4D97-AF65-F5344CB8AC3E}">
        <p14:creationId xmlns:p14="http://schemas.microsoft.com/office/powerpoint/2010/main" val="832035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a:solidFill>
            <a:srgbClr val="FFC000"/>
          </a:solidFill>
        </p:spPr>
        <p:txBody>
          <a:bodyPr>
            <a:normAutofit/>
          </a:bodyPr>
          <a:lstStyle/>
          <a:p>
            <a:pPr algn="ctr"/>
            <a:r>
              <a:rPr lang="ru-RU" sz="3200" b="1" dirty="0" smtClean="0">
                <a:solidFill>
                  <a:srgbClr val="002060"/>
                </a:solidFill>
                <a:latin typeface="+mn-lt"/>
              </a:rPr>
              <a:t>Проблемы в проведении АКС</a:t>
            </a:r>
            <a:endParaRPr lang="ru-RU" sz="3200" b="1" dirty="0">
              <a:solidFill>
                <a:srgbClr val="002060"/>
              </a:solidFill>
              <a:latin typeface="+mn-lt"/>
            </a:endParaRPr>
          </a:p>
        </p:txBody>
      </p:sp>
      <p:sp>
        <p:nvSpPr>
          <p:cNvPr id="3" name="Объект 2"/>
          <p:cNvSpPr>
            <a:spLocks noGrp="1"/>
          </p:cNvSpPr>
          <p:nvPr>
            <p:ph idx="1"/>
          </p:nvPr>
        </p:nvSpPr>
        <p:spPr>
          <a:xfrm>
            <a:off x="838200" y="1451429"/>
            <a:ext cx="10515600" cy="4725534"/>
          </a:xfrm>
        </p:spPr>
        <p:txBody>
          <a:bodyPr>
            <a:normAutofit fontScale="92500" lnSpcReduction="20000"/>
          </a:bodyPr>
          <a:lstStyle/>
          <a:p>
            <a:pPr algn="just"/>
            <a:r>
              <a:rPr lang="ru-RU" dirty="0" smtClean="0"/>
              <a:t>Трудности со сбором участников и членов АКС (как врачей, так и среднего мед. персонала)</a:t>
            </a:r>
          </a:p>
          <a:p>
            <a:pPr algn="just"/>
            <a:r>
              <a:rPr lang="ru-RU" dirty="0" smtClean="0"/>
              <a:t>Сложности с внедрением рекомендации предложенных на заседании АКС</a:t>
            </a:r>
          </a:p>
          <a:p>
            <a:pPr algn="just"/>
            <a:r>
              <a:rPr lang="ru-RU" dirty="0"/>
              <a:t>Сложности с критериями АКС</a:t>
            </a:r>
          </a:p>
          <a:p>
            <a:pPr algn="just"/>
            <a:r>
              <a:rPr lang="ru-RU" dirty="0" smtClean="0"/>
              <a:t>Квалификация </a:t>
            </a:r>
            <a:r>
              <a:rPr lang="ru-RU" dirty="0"/>
              <a:t>психолога?</a:t>
            </a:r>
          </a:p>
          <a:p>
            <a:pPr algn="just"/>
            <a:r>
              <a:rPr lang="ru-RU" dirty="0" smtClean="0"/>
              <a:t>Необученные члены АКС</a:t>
            </a:r>
          </a:p>
          <a:p>
            <a:pPr algn="just"/>
            <a:r>
              <a:rPr lang="ru-RU" dirty="0" smtClean="0"/>
              <a:t>Использование администрации результатов АКС, как инструмент для карательных мер</a:t>
            </a:r>
          </a:p>
          <a:p>
            <a:pPr algn="just"/>
            <a:r>
              <a:rPr lang="ru-RU" dirty="0" smtClean="0"/>
              <a:t>Несоблюдение конфиденциальности заседания (межличностная агрессия)</a:t>
            </a:r>
          </a:p>
          <a:p>
            <a:r>
              <a:rPr lang="ru-RU" dirty="0"/>
              <a:t>Нерегулярное предоставление ежеквартальной отчетности</a:t>
            </a:r>
          </a:p>
          <a:p>
            <a:pPr marL="0" indent="0">
              <a:buNone/>
            </a:pPr>
            <a:endParaRPr lang="ru-RU" dirty="0"/>
          </a:p>
        </p:txBody>
      </p:sp>
    </p:spTree>
    <p:extLst>
      <p:ext uri="{BB962C8B-B14F-4D97-AF65-F5344CB8AC3E}">
        <p14:creationId xmlns:p14="http://schemas.microsoft.com/office/powerpoint/2010/main" val="3520662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4"/>
          </a:xfrm>
          <a:solidFill>
            <a:srgbClr val="FFC000"/>
          </a:solidFill>
        </p:spPr>
        <p:txBody>
          <a:bodyPr>
            <a:normAutofit/>
          </a:bodyPr>
          <a:lstStyle/>
          <a:p>
            <a:pPr algn="ctr"/>
            <a:r>
              <a:rPr lang="ru-RU" sz="3200" b="1" dirty="0" smtClean="0">
                <a:solidFill>
                  <a:srgbClr val="002060"/>
                </a:solidFill>
                <a:latin typeface="+mn-lt"/>
              </a:rPr>
              <a:t>Проблема качества ухода</a:t>
            </a:r>
            <a:endParaRPr lang="en-US" sz="3200" b="1" dirty="0">
              <a:solidFill>
                <a:srgbClr val="002060"/>
              </a:solidFill>
              <a:latin typeface="+mn-lt"/>
            </a:endParaRPr>
          </a:p>
        </p:txBody>
      </p:sp>
      <p:sp>
        <p:nvSpPr>
          <p:cNvPr id="3" name="Content Placeholder 2"/>
          <p:cNvSpPr>
            <a:spLocks noGrp="1"/>
          </p:cNvSpPr>
          <p:nvPr>
            <p:ph idx="1"/>
          </p:nvPr>
        </p:nvSpPr>
        <p:spPr>
          <a:xfrm>
            <a:off x="522514" y="1059544"/>
            <a:ext cx="11263086" cy="5486399"/>
          </a:xfrm>
        </p:spPr>
        <p:txBody>
          <a:bodyPr>
            <a:normAutofit/>
          </a:bodyPr>
          <a:lstStyle/>
          <a:p>
            <a:pPr algn="just"/>
            <a:r>
              <a:rPr lang="ru-RU" b="1" dirty="0" smtClean="0"/>
              <a:t>В </a:t>
            </a:r>
            <a:r>
              <a:rPr lang="ru-RU" b="1" dirty="0"/>
              <a:t>недавней публикации </a:t>
            </a:r>
            <a:r>
              <a:rPr lang="ru-RU" b="1" dirty="0" err="1"/>
              <a:t>Lancet</a:t>
            </a:r>
            <a:r>
              <a:rPr lang="ru-RU" b="1" dirty="0"/>
              <a:t> были выделены две экстремальные ситуации: слишком мало, слишком поздно (TLTL) и слишком много, слишком рано (TMTS</a:t>
            </a:r>
            <a:r>
              <a:rPr lang="ru-RU" b="1" dirty="0" smtClean="0"/>
              <a:t>).</a:t>
            </a:r>
          </a:p>
          <a:p>
            <a:endParaRPr lang="ru-RU" dirty="0" smtClean="0"/>
          </a:p>
          <a:p>
            <a:pPr algn="just"/>
            <a:r>
              <a:rPr lang="ru-RU" dirty="0" smtClean="0"/>
              <a:t>Слишком мало, слишком поздно (TLTL) </a:t>
            </a:r>
            <a:r>
              <a:rPr lang="ru-RU" dirty="0"/>
              <a:t>описывает </a:t>
            </a:r>
            <a:r>
              <a:rPr lang="ru-RU" dirty="0" smtClean="0"/>
              <a:t>уход, не основанный на данных доказательной базы, </a:t>
            </a:r>
            <a:r>
              <a:rPr lang="ru-RU" dirty="0"/>
              <a:t>или уход, удержанный или недоступный, </a:t>
            </a:r>
            <a:r>
              <a:rPr lang="ru-RU" dirty="0" smtClean="0"/>
              <a:t>когда слишком </a:t>
            </a:r>
            <a:r>
              <a:rPr lang="ru-RU" dirty="0"/>
              <a:t>поздно, чтобы помочь. </a:t>
            </a:r>
            <a:endParaRPr lang="ru-RU" dirty="0" smtClean="0"/>
          </a:p>
          <a:p>
            <a:pPr algn="just"/>
            <a:r>
              <a:rPr lang="ru-RU" dirty="0"/>
              <a:t>Слишком мало, слишком поздно (TLTL) </a:t>
            </a:r>
            <a:r>
              <a:rPr lang="ru-RU" u="sng" dirty="0"/>
              <a:t>является основной проблемой, связанной с высокой материнской смертностью и </a:t>
            </a:r>
            <a:r>
              <a:rPr lang="ru-RU" u="sng" dirty="0" smtClean="0"/>
              <a:t>заболеваемостью</a:t>
            </a:r>
            <a:r>
              <a:rPr lang="ru-RU" dirty="0" smtClean="0"/>
              <a:t>!!! </a:t>
            </a:r>
          </a:p>
          <a:p>
            <a:pPr algn="just"/>
            <a:r>
              <a:rPr lang="ru-RU" dirty="0" smtClean="0"/>
              <a:t>Слишком много, слишком рано (TMTS) </a:t>
            </a:r>
            <a:r>
              <a:rPr lang="ru-RU" dirty="0"/>
              <a:t>описывает рутину </a:t>
            </a:r>
            <a:r>
              <a:rPr lang="ru-RU" u="sng" dirty="0"/>
              <a:t>чрезмерной </a:t>
            </a:r>
            <a:r>
              <a:rPr lang="ru-RU" u="sng" dirty="0" err="1"/>
              <a:t>медикализации</a:t>
            </a:r>
            <a:r>
              <a:rPr lang="ru-RU" u="sng" dirty="0"/>
              <a:t> </a:t>
            </a:r>
            <a:r>
              <a:rPr lang="ru-RU" dirty="0"/>
              <a:t>нормальной беременности и </a:t>
            </a:r>
            <a:r>
              <a:rPr lang="ru-RU" dirty="0" smtClean="0"/>
              <a:t>родов!!!!</a:t>
            </a:r>
          </a:p>
          <a:p>
            <a:endParaRPr lang="ru-RU" dirty="0"/>
          </a:p>
        </p:txBody>
      </p:sp>
    </p:spTree>
    <p:extLst>
      <p:ext uri="{BB962C8B-B14F-4D97-AF65-F5344CB8AC3E}">
        <p14:creationId xmlns:p14="http://schemas.microsoft.com/office/powerpoint/2010/main" val="111272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255594"/>
          </a:xfrm>
          <a:solidFill>
            <a:srgbClr val="FFC000"/>
          </a:solidFill>
        </p:spPr>
        <p:txBody>
          <a:bodyPr>
            <a:noAutofit/>
          </a:bodyPr>
          <a:lstStyle/>
          <a:p>
            <a:pPr algn="ctr"/>
            <a:r>
              <a:rPr lang="ru-RU" sz="3200" b="1" dirty="0" smtClean="0">
                <a:solidFill>
                  <a:srgbClr val="002060"/>
                </a:solidFill>
                <a:latin typeface="+mn-lt"/>
              </a:rPr>
              <a:t>Примеры </a:t>
            </a:r>
            <a:r>
              <a:rPr lang="ru-RU" sz="3200" b="1" dirty="0">
                <a:solidFill>
                  <a:srgbClr val="002060"/>
                </a:solidFill>
                <a:latin typeface="+mn-lt"/>
              </a:rPr>
              <a:t>слишком </a:t>
            </a:r>
            <a:r>
              <a:rPr lang="ru-RU" sz="3200" b="1" dirty="0" smtClean="0">
                <a:solidFill>
                  <a:srgbClr val="002060"/>
                </a:solidFill>
                <a:latin typeface="+mn-lt"/>
              </a:rPr>
              <a:t>мало, </a:t>
            </a:r>
            <a:r>
              <a:rPr lang="ru-RU" sz="3200" b="1" dirty="0">
                <a:solidFill>
                  <a:srgbClr val="002060"/>
                </a:solidFill>
                <a:latin typeface="+mn-lt"/>
              </a:rPr>
              <a:t>слишком поздно и слишком </a:t>
            </a:r>
            <a:r>
              <a:rPr lang="ru-RU" sz="3200" b="1" dirty="0" smtClean="0">
                <a:solidFill>
                  <a:srgbClr val="002060"/>
                </a:solidFill>
                <a:latin typeface="+mn-lt"/>
              </a:rPr>
              <a:t>много, слишком </a:t>
            </a:r>
            <a:r>
              <a:rPr lang="ru-RU" sz="3200" b="1" dirty="0">
                <a:solidFill>
                  <a:srgbClr val="002060"/>
                </a:solidFill>
                <a:latin typeface="+mn-lt"/>
              </a:rPr>
              <a:t>рано</a:t>
            </a:r>
            <a:endParaRPr lang="en-US" sz="3200" b="1" dirty="0">
              <a:solidFill>
                <a:srgbClr val="002060"/>
              </a:solidFill>
              <a:latin typeface="+mn-lt"/>
            </a:endParaRPr>
          </a:p>
        </p:txBody>
      </p:sp>
      <p:sp>
        <p:nvSpPr>
          <p:cNvPr id="4" name="Content Placeholder 3"/>
          <p:cNvSpPr>
            <a:spLocks noGrp="1"/>
          </p:cNvSpPr>
          <p:nvPr>
            <p:ph idx="1"/>
          </p:nvPr>
        </p:nvSpPr>
        <p:spPr>
          <a:xfrm>
            <a:off x="838200" y="1460310"/>
            <a:ext cx="10515600" cy="5158203"/>
          </a:xfrm>
        </p:spPr>
        <p:txBody>
          <a:bodyPr>
            <a:normAutofit fontScale="92500" lnSpcReduction="10000"/>
          </a:bodyPr>
          <a:lstStyle/>
          <a:p>
            <a:r>
              <a:rPr lang="ru-RU" b="1" dirty="0" smtClean="0"/>
              <a:t>Слишком мало, слишком поздно (</a:t>
            </a:r>
            <a:r>
              <a:rPr lang="pt-PT" b="1" dirty="0" smtClean="0"/>
              <a:t>Too </a:t>
            </a:r>
            <a:r>
              <a:rPr lang="pt-PT" b="1" dirty="0"/>
              <a:t>litle, too </a:t>
            </a:r>
            <a:r>
              <a:rPr lang="pt-PT" b="1" dirty="0" smtClean="0"/>
              <a:t>late</a:t>
            </a:r>
            <a:r>
              <a:rPr lang="ru-RU" b="1" dirty="0" smtClean="0"/>
              <a:t>)</a:t>
            </a:r>
            <a:endParaRPr lang="pt-PT" b="1" dirty="0"/>
          </a:p>
          <a:p>
            <a:pPr lvl="1"/>
            <a:r>
              <a:rPr lang="ru-RU" altLang="ru-RU" dirty="0" smtClean="0">
                <a:solidFill>
                  <a:srgbClr val="212121"/>
                </a:solidFill>
              </a:rPr>
              <a:t>Неиспользование/ игнорирование данных </a:t>
            </a:r>
            <a:r>
              <a:rPr lang="ru-RU" altLang="ru-RU" dirty="0">
                <a:solidFill>
                  <a:srgbClr val="212121"/>
                </a:solidFill>
              </a:rPr>
              <a:t>доказательной </a:t>
            </a:r>
            <a:r>
              <a:rPr lang="ru-RU" altLang="ru-RU" dirty="0" smtClean="0">
                <a:solidFill>
                  <a:srgbClr val="212121"/>
                </a:solidFill>
              </a:rPr>
              <a:t>медицины («мнение авторитетов»).</a:t>
            </a:r>
          </a:p>
          <a:p>
            <a:pPr lvl="1"/>
            <a:r>
              <a:rPr lang="ru-RU" altLang="ru-RU" dirty="0" smtClean="0">
                <a:solidFill>
                  <a:srgbClr val="212121"/>
                </a:solidFill>
              </a:rPr>
              <a:t>Отсутствие </a:t>
            </a:r>
            <a:r>
              <a:rPr lang="ru-RU" altLang="ru-RU" dirty="0">
                <a:solidFill>
                  <a:srgbClr val="212121"/>
                </a:solidFill>
              </a:rPr>
              <a:t>оборудования, расходных материалов и лекарств.</a:t>
            </a:r>
          </a:p>
          <a:p>
            <a:pPr lvl="1"/>
            <a:r>
              <a:rPr lang="ru-RU" altLang="ru-RU" dirty="0">
                <a:solidFill>
                  <a:srgbClr val="212121"/>
                </a:solidFill>
              </a:rPr>
              <a:t>Недостаточное количество квалифицированных специалистов.</a:t>
            </a:r>
          </a:p>
          <a:p>
            <a:pPr lvl="1"/>
            <a:r>
              <a:rPr lang="ru-RU" altLang="ru-RU" dirty="0">
                <a:solidFill>
                  <a:srgbClr val="212121"/>
                </a:solidFill>
              </a:rPr>
              <a:t>Женщины рожают без присмотра.</a:t>
            </a:r>
          </a:p>
          <a:p>
            <a:pPr lvl="1"/>
            <a:r>
              <a:rPr lang="ru-RU" altLang="ru-RU" dirty="0">
                <a:solidFill>
                  <a:srgbClr val="212121"/>
                </a:solidFill>
              </a:rPr>
              <a:t>Отсутствие неотложной медицинской помощи</a:t>
            </a:r>
            <a:r>
              <a:rPr lang="ru-RU" altLang="ru-RU" sz="2000" dirty="0"/>
              <a:t> или задержки с переводом между стационарами.</a:t>
            </a:r>
            <a:endParaRPr lang="ru-RU" altLang="ru-RU" sz="3600" dirty="0"/>
          </a:p>
          <a:p>
            <a:pPr lvl="1"/>
            <a:endParaRPr lang="pt-PT" dirty="0"/>
          </a:p>
          <a:p>
            <a:r>
              <a:rPr lang="ru-RU" b="1" dirty="0" smtClean="0"/>
              <a:t>Слишком много, слишком рано (</a:t>
            </a:r>
            <a:r>
              <a:rPr lang="pt-PT" b="1" dirty="0" smtClean="0"/>
              <a:t>Too </a:t>
            </a:r>
            <a:r>
              <a:rPr lang="pt-PT" b="1" dirty="0"/>
              <a:t>much, too </a:t>
            </a:r>
            <a:r>
              <a:rPr lang="pt-PT" b="1" dirty="0" smtClean="0"/>
              <a:t>soon</a:t>
            </a:r>
            <a:r>
              <a:rPr lang="ru-RU" b="1" dirty="0" smtClean="0"/>
              <a:t>)</a:t>
            </a:r>
            <a:endParaRPr lang="pt-PT" b="1" dirty="0"/>
          </a:p>
          <a:p>
            <a:pPr lvl="1"/>
            <a:r>
              <a:rPr lang="pt-PT" dirty="0"/>
              <a:t>Unnecessary caesarean </a:t>
            </a:r>
            <a:r>
              <a:rPr lang="pt-PT" dirty="0" smtClean="0"/>
              <a:t>section</a:t>
            </a:r>
            <a:r>
              <a:rPr lang="ru-RU" dirty="0" smtClean="0"/>
              <a:t> – </a:t>
            </a:r>
            <a:r>
              <a:rPr lang="ru-RU" b="1" dirty="0" smtClean="0"/>
              <a:t>Необоснованное КС</a:t>
            </a:r>
            <a:endParaRPr lang="pt-PT" b="1" dirty="0"/>
          </a:p>
          <a:p>
            <a:pPr lvl="1"/>
            <a:r>
              <a:rPr lang="pt-PT" dirty="0"/>
              <a:t>Routine induced or augmented </a:t>
            </a:r>
            <a:r>
              <a:rPr lang="pt-PT" dirty="0" smtClean="0"/>
              <a:t>labour</a:t>
            </a:r>
            <a:r>
              <a:rPr lang="ru-RU" dirty="0" smtClean="0"/>
              <a:t> – </a:t>
            </a:r>
            <a:r>
              <a:rPr lang="ru-RU" b="1" dirty="0" smtClean="0"/>
              <a:t>Рутинная индукция родов</a:t>
            </a:r>
            <a:endParaRPr lang="pt-PT" b="1" dirty="0"/>
          </a:p>
          <a:p>
            <a:pPr lvl="1"/>
            <a:r>
              <a:rPr lang="pt-PT" dirty="0"/>
              <a:t>Routine continuous electronic featl </a:t>
            </a:r>
            <a:r>
              <a:rPr lang="pt-PT" dirty="0" smtClean="0"/>
              <a:t>monitoring</a:t>
            </a:r>
            <a:r>
              <a:rPr lang="ru-RU" dirty="0" smtClean="0"/>
              <a:t> – </a:t>
            </a:r>
            <a:r>
              <a:rPr lang="ru-RU" b="1" dirty="0" smtClean="0"/>
              <a:t>рутинное КТГ</a:t>
            </a:r>
            <a:endParaRPr lang="pt-PT" b="1" dirty="0"/>
          </a:p>
          <a:p>
            <a:pPr lvl="1"/>
            <a:r>
              <a:rPr lang="pt-PT" dirty="0"/>
              <a:t>Routine </a:t>
            </a:r>
            <a:r>
              <a:rPr lang="pt-PT" dirty="0" smtClean="0"/>
              <a:t>episiotomy</a:t>
            </a:r>
            <a:r>
              <a:rPr lang="ru-RU" dirty="0" smtClean="0"/>
              <a:t> – </a:t>
            </a:r>
            <a:r>
              <a:rPr lang="ru-RU" b="1" dirty="0" smtClean="0"/>
              <a:t>рутинная эпизиотомия</a:t>
            </a:r>
            <a:endParaRPr lang="pt-PT" b="1" dirty="0"/>
          </a:p>
          <a:p>
            <a:pPr lvl="1"/>
            <a:r>
              <a:rPr lang="pt-PT" dirty="0"/>
              <a:t>Routine antibiotics postpartum  </a:t>
            </a:r>
            <a:r>
              <a:rPr lang="ru-RU" dirty="0" smtClean="0"/>
              <a:t> - </a:t>
            </a:r>
            <a:r>
              <a:rPr lang="ru-RU" b="1" dirty="0" smtClean="0"/>
              <a:t>рутинное назначение А/б.</a:t>
            </a:r>
            <a:endParaRPr lang="en-US" b="1" dirty="0"/>
          </a:p>
        </p:txBody>
      </p:sp>
      <p:sp>
        <p:nvSpPr>
          <p:cNvPr id="6"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6800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25135" cy="1146800"/>
          </a:xfrm>
        </p:spPr>
        <p:txBody>
          <a:bodyPr>
            <a:noAutofit/>
          </a:bodyPr>
          <a:lstStyle/>
          <a:p>
            <a:r>
              <a:rPr lang="ru-RU" sz="2800" b="1" dirty="0" smtClean="0">
                <a:solidFill>
                  <a:schemeClr val="accent5">
                    <a:lumMod val="50000"/>
                  </a:schemeClr>
                </a:solidFill>
                <a:latin typeface="+mn-lt"/>
              </a:rPr>
              <a:t>Основные причины материнской смертности</a:t>
            </a:r>
            <a:r>
              <a:rPr lang="ru-RU" sz="2800" b="1" dirty="0">
                <a:solidFill>
                  <a:schemeClr val="accent5">
                    <a:lumMod val="50000"/>
                  </a:schemeClr>
                </a:solidFill>
                <a:latin typeface="+mn-lt"/>
              </a:rPr>
              <a:t> </a:t>
            </a:r>
            <a:r>
              <a:rPr lang="ru-RU" sz="2800" b="1" dirty="0" smtClean="0">
                <a:solidFill>
                  <a:schemeClr val="accent5">
                    <a:lumMod val="50000"/>
                  </a:schemeClr>
                </a:solidFill>
                <a:latin typeface="+mn-lt"/>
              </a:rPr>
              <a:t>и ключевые вмешательства,</a:t>
            </a:r>
            <a:r>
              <a:rPr lang="en-US" sz="2800" b="1" dirty="0" smtClean="0">
                <a:solidFill>
                  <a:schemeClr val="accent5">
                    <a:lumMod val="50000"/>
                  </a:schemeClr>
                </a:solidFill>
                <a:latin typeface="+mn-lt"/>
              </a:rPr>
              <a:t> </a:t>
            </a:r>
            <a:r>
              <a:rPr lang="en-US" sz="2800" b="1" dirty="0">
                <a:solidFill>
                  <a:schemeClr val="accent5">
                    <a:lumMod val="50000"/>
                  </a:schemeClr>
                </a:solidFill>
                <a:latin typeface="+mn-lt"/>
              </a:rPr>
              <a:t>2013</a:t>
            </a:r>
          </a:p>
        </p:txBody>
      </p:sp>
      <p:sp>
        <p:nvSpPr>
          <p:cNvPr id="9" name="Text Box 3"/>
          <p:cNvSpPr txBox="1">
            <a:spLocks noChangeArrowheads="1"/>
          </p:cNvSpPr>
          <p:nvPr/>
        </p:nvSpPr>
        <p:spPr bwMode="auto">
          <a:xfrm>
            <a:off x="8325135" y="6373505"/>
            <a:ext cx="3866866" cy="48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pPr algn="r"/>
            <a:r>
              <a:rPr lang="en-US" altLang="en-US" sz="1200" b="1" dirty="0">
                <a:solidFill>
                  <a:schemeClr val="accent5"/>
                </a:solidFill>
              </a:rPr>
              <a:t>T</a:t>
            </a:r>
            <a:r>
              <a:rPr lang="en-US" altLang="en-US" sz="1200" b="1" dirty="0">
                <a:solidFill>
                  <a:schemeClr val="accent5"/>
                </a:solidFill>
                <a:latin typeface="+mn-lt"/>
              </a:rPr>
              <a:t>he Lancet DOI: (</a:t>
            </a:r>
            <a:r>
              <a:rPr lang="en-US" altLang="en-US" sz="1200" b="1" dirty="0">
                <a:solidFill>
                  <a:schemeClr val="accent5"/>
                </a:solidFill>
                <a:latin typeface="Helvetica" panose="020B0604020202020204" pitchFamily="34" charset="0"/>
                <a:cs typeface="Helvetica" panose="020B0604020202020204" pitchFamily="34" charset="0"/>
              </a:rPr>
              <a:t>10.1016/S0140-6736(16)31333-2</a:t>
            </a:r>
            <a:r>
              <a:rPr lang="en-US" altLang="en-US" sz="1000" dirty="0">
                <a:solidFill>
                  <a:schemeClr val="accent5"/>
                </a:solidFill>
                <a:latin typeface="+mn-lt"/>
              </a:rPr>
              <a:t>) </a:t>
            </a:r>
          </a:p>
        </p:txBody>
      </p:sp>
      <p:pic>
        <p:nvPicPr>
          <p:cNvPr id="3" name="Рисунок 2" descr="Ana  - Setting the Scene Maternal Mortality and Morbidity - PowerPoint"/>
          <p:cNvPicPr>
            <a:picLocks noChangeAspect="1"/>
          </p:cNvPicPr>
          <p:nvPr/>
        </p:nvPicPr>
        <p:blipFill rotWithShape="1">
          <a:blip r:embed="rId3">
            <a:extLst>
              <a:ext uri="{28A0092B-C50C-407E-A947-70E740481C1C}">
                <a14:useLocalDpi xmlns:a14="http://schemas.microsoft.com/office/drawing/2010/main" val="0"/>
              </a:ext>
            </a:extLst>
          </a:blip>
          <a:srcRect l="42857" t="26504" r="26786" b="57353"/>
          <a:stretch/>
        </p:blipFill>
        <p:spPr>
          <a:xfrm>
            <a:off x="8186056" y="0"/>
            <a:ext cx="4005944" cy="1146800"/>
          </a:xfrm>
          <a:prstGeom prst="rect">
            <a:avLst/>
          </a:prstGeom>
        </p:spPr>
      </p:pic>
      <p:graphicFrame>
        <p:nvGraphicFramePr>
          <p:cNvPr id="7" name="Диаграмма 6"/>
          <p:cNvGraphicFramePr/>
          <p:nvPr>
            <p:extLst>
              <p:ext uri="{D42A27DB-BD31-4B8C-83A1-F6EECF244321}">
                <p14:modId xmlns:p14="http://schemas.microsoft.com/office/powerpoint/2010/main" val="937767836"/>
              </p:ext>
            </p:extLst>
          </p:nvPr>
        </p:nvGraphicFramePr>
        <p:xfrm>
          <a:off x="2315763" y="1526520"/>
          <a:ext cx="5583451" cy="385915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499893" y="759723"/>
            <a:ext cx="2399321" cy="1169551"/>
          </a:xfrm>
          <a:prstGeom prst="rect">
            <a:avLst/>
          </a:prstGeom>
          <a:noFill/>
          <a:ln w="57150">
            <a:solidFill>
              <a:schemeClr val="accent2">
                <a:lumMod val="60000"/>
                <a:lumOff val="40000"/>
              </a:schemeClr>
            </a:solidFill>
          </a:ln>
        </p:spPr>
        <p:txBody>
          <a:bodyPr wrap="square" rtlCol="0">
            <a:spAutoFit/>
          </a:bodyPr>
          <a:lstStyle/>
          <a:p>
            <a:r>
              <a:rPr lang="ru-RU" sz="1400" b="1" dirty="0" smtClean="0"/>
              <a:t>Сепсис и другие инфекции: </a:t>
            </a:r>
          </a:p>
          <a:p>
            <a:pPr marL="285750" indent="-285750">
              <a:buFont typeface="Arial" panose="020B0604020202020204" pitchFamily="34" charset="0"/>
              <a:buChar char="•"/>
            </a:pPr>
            <a:r>
              <a:rPr lang="ru-RU" sz="1400" dirty="0" smtClean="0"/>
              <a:t>Вакцинация</a:t>
            </a:r>
          </a:p>
          <a:p>
            <a:pPr marL="285750" indent="-285750">
              <a:buFont typeface="Arial" panose="020B0604020202020204" pitchFamily="34" charset="0"/>
              <a:buChar char="•"/>
            </a:pPr>
            <a:r>
              <a:rPr lang="ru-RU" sz="1400" dirty="0" smtClean="0"/>
              <a:t>антибиотики</a:t>
            </a:r>
          </a:p>
          <a:p>
            <a:pPr marL="285750" indent="-285750">
              <a:buFont typeface="Arial" panose="020B0604020202020204" pitchFamily="34" charset="0"/>
              <a:buChar char="•"/>
            </a:pPr>
            <a:r>
              <a:rPr lang="ru-RU" sz="1400" dirty="0" smtClean="0"/>
              <a:t>чистые роды</a:t>
            </a:r>
          </a:p>
          <a:p>
            <a:pPr marL="285750" indent="-285750">
              <a:buFont typeface="Arial" panose="020B0604020202020204" pitchFamily="34" charset="0"/>
              <a:buChar char="•"/>
            </a:pPr>
            <a:r>
              <a:rPr lang="en-US" sz="1400" dirty="0" smtClean="0"/>
              <a:t>WASH</a:t>
            </a:r>
            <a:endParaRPr lang="ru-RU" sz="1400" dirty="0"/>
          </a:p>
        </p:txBody>
      </p:sp>
      <p:sp>
        <p:nvSpPr>
          <p:cNvPr id="10" name="TextBox 9"/>
          <p:cNvSpPr txBox="1"/>
          <p:nvPr/>
        </p:nvSpPr>
        <p:spPr>
          <a:xfrm>
            <a:off x="6691508" y="2205295"/>
            <a:ext cx="2397902" cy="1169551"/>
          </a:xfrm>
          <a:prstGeom prst="rect">
            <a:avLst/>
          </a:prstGeom>
          <a:noFill/>
          <a:ln w="57150">
            <a:solidFill>
              <a:srgbClr val="FF6D6D"/>
            </a:solidFill>
          </a:ln>
        </p:spPr>
        <p:txBody>
          <a:bodyPr wrap="square" rtlCol="0">
            <a:spAutoFit/>
          </a:bodyPr>
          <a:lstStyle/>
          <a:p>
            <a:r>
              <a:rPr lang="ru-RU" sz="1400" b="1" dirty="0" smtClean="0"/>
              <a:t>Осложнения небезопасного аборта:</a:t>
            </a:r>
          </a:p>
          <a:p>
            <a:pPr marL="285750" indent="-285750">
              <a:buFont typeface="Arial" panose="020B0604020202020204" pitchFamily="34" charset="0"/>
              <a:buChar char="•"/>
            </a:pPr>
            <a:r>
              <a:rPr lang="ru-RU" sz="1400" dirty="0" smtClean="0"/>
              <a:t>Планирование семьи</a:t>
            </a:r>
          </a:p>
          <a:p>
            <a:pPr marL="285750" indent="-285750">
              <a:buFont typeface="Arial" panose="020B0604020202020204" pitchFamily="34" charset="0"/>
              <a:buChar char="•"/>
            </a:pPr>
            <a:r>
              <a:rPr lang="ru-RU" sz="1400" dirty="0" smtClean="0"/>
              <a:t>Безопасный аборт</a:t>
            </a:r>
          </a:p>
          <a:p>
            <a:pPr marL="285750" indent="-285750">
              <a:buFont typeface="Arial" panose="020B0604020202020204" pitchFamily="34" charset="0"/>
              <a:buChar char="•"/>
            </a:pPr>
            <a:r>
              <a:rPr lang="ru-RU" sz="1400" dirty="0" smtClean="0"/>
              <a:t>Постабортный уход</a:t>
            </a:r>
            <a:endParaRPr lang="ru-RU" sz="1400" dirty="0"/>
          </a:p>
        </p:txBody>
      </p:sp>
      <p:sp>
        <p:nvSpPr>
          <p:cNvPr id="11" name="TextBox 10"/>
          <p:cNvSpPr txBox="1"/>
          <p:nvPr/>
        </p:nvSpPr>
        <p:spPr>
          <a:xfrm>
            <a:off x="6418552" y="4347994"/>
            <a:ext cx="2397902" cy="1169551"/>
          </a:xfrm>
          <a:prstGeom prst="rect">
            <a:avLst/>
          </a:prstGeom>
          <a:noFill/>
          <a:ln w="57150">
            <a:solidFill>
              <a:srgbClr val="FF4343"/>
            </a:solidFill>
          </a:ln>
        </p:spPr>
        <p:txBody>
          <a:bodyPr wrap="square" rtlCol="0">
            <a:spAutoFit/>
          </a:bodyPr>
          <a:lstStyle/>
          <a:p>
            <a:r>
              <a:rPr lang="ru-RU" sz="1400" b="1" dirty="0" smtClean="0"/>
              <a:t>Кровотечение:</a:t>
            </a:r>
          </a:p>
          <a:p>
            <a:pPr marL="285750" indent="-285750">
              <a:buFont typeface="Arial" panose="020B0604020202020204" pitchFamily="34" charset="0"/>
              <a:buChar char="•"/>
            </a:pPr>
            <a:r>
              <a:rPr lang="ru-RU" sz="1400" dirty="0" smtClean="0"/>
              <a:t>Утеротоники</a:t>
            </a:r>
          </a:p>
          <a:p>
            <a:pPr marL="285750" indent="-285750">
              <a:buFont typeface="Arial" panose="020B0604020202020204" pitchFamily="34" charset="0"/>
              <a:buChar char="•"/>
            </a:pPr>
            <a:r>
              <a:rPr lang="ru-RU" sz="1400" dirty="0" smtClean="0"/>
              <a:t>Трансфузия крови</a:t>
            </a:r>
          </a:p>
          <a:p>
            <a:pPr marL="285750" indent="-285750">
              <a:buFont typeface="Arial" panose="020B0604020202020204" pitchFamily="34" charset="0"/>
              <a:buChar char="•"/>
            </a:pPr>
            <a:r>
              <a:rPr lang="ru-RU" sz="1400" dirty="0" smtClean="0"/>
              <a:t>Баллонная тампонада</a:t>
            </a:r>
          </a:p>
          <a:p>
            <a:pPr marL="285750" indent="-285750">
              <a:buFont typeface="Arial" panose="020B0604020202020204" pitchFamily="34" charset="0"/>
              <a:buChar char="•"/>
            </a:pPr>
            <a:r>
              <a:rPr lang="ru-RU" sz="1400" dirty="0" smtClean="0"/>
              <a:t>Хирургический гемостаз</a:t>
            </a:r>
            <a:endParaRPr lang="ru-RU" sz="1400" dirty="0"/>
          </a:p>
        </p:txBody>
      </p:sp>
      <p:sp>
        <p:nvSpPr>
          <p:cNvPr id="12" name="TextBox 11"/>
          <p:cNvSpPr txBox="1"/>
          <p:nvPr/>
        </p:nvSpPr>
        <p:spPr>
          <a:xfrm>
            <a:off x="4152144" y="5104253"/>
            <a:ext cx="1910687" cy="1384995"/>
          </a:xfrm>
          <a:prstGeom prst="rect">
            <a:avLst/>
          </a:prstGeom>
          <a:noFill/>
          <a:ln w="57150">
            <a:solidFill>
              <a:schemeClr val="accent4">
                <a:lumMod val="40000"/>
                <a:lumOff val="60000"/>
              </a:schemeClr>
            </a:solidFill>
          </a:ln>
        </p:spPr>
        <p:txBody>
          <a:bodyPr wrap="square" rtlCol="0">
            <a:spAutoFit/>
          </a:bodyPr>
          <a:lstStyle/>
          <a:p>
            <a:r>
              <a:rPr lang="ru-RU" sz="1400" b="1" dirty="0" smtClean="0"/>
              <a:t>Непрямые причины</a:t>
            </a:r>
            <a:r>
              <a:rPr lang="ru-RU" sz="1400" dirty="0" smtClean="0"/>
              <a:t>:</a:t>
            </a:r>
          </a:p>
          <a:p>
            <a:pPr marL="285750" indent="-285750">
              <a:buFont typeface="Arial" panose="020B0604020202020204" pitchFamily="34" charset="0"/>
              <a:buChar char="•"/>
            </a:pPr>
            <a:r>
              <a:rPr lang="ru-RU" sz="1400" dirty="0" smtClean="0"/>
              <a:t>Препараты железа, фолаты</a:t>
            </a:r>
          </a:p>
          <a:p>
            <a:pPr marL="285750" indent="-285750">
              <a:buFont typeface="Arial" panose="020B0604020202020204" pitchFamily="34" charset="0"/>
              <a:buChar char="•"/>
            </a:pPr>
            <a:r>
              <a:rPr lang="ru-RU" sz="1400" dirty="0" smtClean="0"/>
              <a:t>Инсектициды</a:t>
            </a:r>
          </a:p>
          <a:p>
            <a:pPr marL="285750" indent="-285750">
              <a:buFont typeface="Arial" panose="020B0604020202020204" pitchFamily="34" charset="0"/>
              <a:buChar char="•"/>
            </a:pPr>
            <a:r>
              <a:rPr lang="ru-RU" sz="1400" dirty="0" smtClean="0"/>
              <a:t>Антиретровирусная терапия</a:t>
            </a:r>
            <a:endParaRPr lang="ru-RU" sz="1400" dirty="0"/>
          </a:p>
        </p:txBody>
      </p:sp>
      <p:sp>
        <p:nvSpPr>
          <p:cNvPr id="13" name="TextBox 12"/>
          <p:cNvSpPr txBox="1"/>
          <p:nvPr/>
        </p:nvSpPr>
        <p:spPr>
          <a:xfrm>
            <a:off x="589199" y="4411755"/>
            <a:ext cx="3207224" cy="1384995"/>
          </a:xfrm>
          <a:prstGeom prst="rect">
            <a:avLst/>
          </a:prstGeom>
          <a:noFill/>
          <a:ln w="57150">
            <a:solidFill>
              <a:srgbClr val="FF66FF"/>
            </a:solidFill>
          </a:ln>
        </p:spPr>
        <p:txBody>
          <a:bodyPr wrap="square" rtlCol="0">
            <a:spAutoFit/>
          </a:bodyPr>
          <a:lstStyle/>
          <a:p>
            <a:r>
              <a:rPr lang="ru-RU" sz="1400" b="1" dirty="0" smtClean="0"/>
              <a:t>Гипертензивные состояния:</a:t>
            </a:r>
          </a:p>
          <a:p>
            <a:pPr marL="285750" indent="-285750">
              <a:buFont typeface="Arial" panose="020B0604020202020204" pitchFamily="34" charset="0"/>
              <a:buChar char="•"/>
            </a:pPr>
            <a:r>
              <a:rPr lang="ru-RU" sz="1400" dirty="0" smtClean="0"/>
              <a:t>Ранняя диагностика и своевременное родоразрешение</a:t>
            </a:r>
          </a:p>
          <a:p>
            <a:pPr marL="285750" indent="-285750">
              <a:buFont typeface="Arial" panose="020B0604020202020204" pitchFamily="34" charset="0"/>
              <a:buChar char="•"/>
            </a:pPr>
            <a:r>
              <a:rPr lang="ru-RU" sz="1400" dirty="0" smtClean="0"/>
              <a:t>Сульфат магния</a:t>
            </a:r>
          </a:p>
          <a:p>
            <a:pPr marL="285750" indent="-285750">
              <a:buFont typeface="Arial" panose="020B0604020202020204" pitchFamily="34" charset="0"/>
              <a:buChar char="•"/>
            </a:pPr>
            <a:r>
              <a:rPr lang="ru-RU" sz="1400" dirty="0" smtClean="0"/>
              <a:t>Аспирин</a:t>
            </a:r>
          </a:p>
          <a:p>
            <a:pPr marL="285750" indent="-285750">
              <a:buFont typeface="Arial" panose="020B0604020202020204" pitchFamily="34" charset="0"/>
              <a:buChar char="•"/>
            </a:pPr>
            <a:r>
              <a:rPr lang="ru-RU" sz="1400" dirty="0" smtClean="0"/>
              <a:t>Гипотензивные препараты</a:t>
            </a:r>
            <a:endParaRPr lang="ru-RU" sz="1400" dirty="0"/>
          </a:p>
        </p:txBody>
      </p:sp>
      <p:sp>
        <p:nvSpPr>
          <p:cNvPr id="14" name="TextBox 13"/>
          <p:cNvSpPr txBox="1"/>
          <p:nvPr/>
        </p:nvSpPr>
        <p:spPr>
          <a:xfrm>
            <a:off x="1046591" y="3374846"/>
            <a:ext cx="2429686" cy="523220"/>
          </a:xfrm>
          <a:prstGeom prst="rect">
            <a:avLst/>
          </a:prstGeom>
          <a:noFill/>
          <a:ln w="57150">
            <a:solidFill>
              <a:srgbClr val="00B050"/>
            </a:solidFill>
          </a:ln>
        </p:spPr>
        <p:txBody>
          <a:bodyPr wrap="square" rtlCol="0">
            <a:spAutoFit/>
          </a:bodyPr>
          <a:lstStyle/>
          <a:p>
            <a:r>
              <a:rPr lang="ru-RU" sz="1400" b="1" dirty="0" err="1" smtClean="0"/>
              <a:t>Обструктивные</a:t>
            </a:r>
            <a:r>
              <a:rPr lang="ru-RU" sz="1400" b="1" dirty="0" smtClean="0"/>
              <a:t> роды:</a:t>
            </a:r>
          </a:p>
          <a:p>
            <a:pPr marL="285750" indent="-285750">
              <a:buFont typeface="Arial" panose="020B0604020202020204" pitchFamily="34" charset="0"/>
              <a:buChar char="•"/>
            </a:pPr>
            <a:r>
              <a:rPr lang="ru-RU" sz="1400" dirty="0" smtClean="0"/>
              <a:t>Кесарево сечение</a:t>
            </a:r>
            <a:endParaRPr lang="ru-RU" sz="1400" dirty="0"/>
          </a:p>
        </p:txBody>
      </p:sp>
      <p:sp>
        <p:nvSpPr>
          <p:cNvPr id="15" name="TextBox 14"/>
          <p:cNvSpPr txBox="1"/>
          <p:nvPr/>
        </p:nvSpPr>
        <p:spPr>
          <a:xfrm>
            <a:off x="1487043" y="1278512"/>
            <a:ext cx="2397900" cy="1169551"/>
          </a:xfrm>
          <a:prstGeom prst="rect">
            <a:avLst/>
          </a:prstGeom>
          <a:noFill/>
          <a:ln w="57150">
            <a:solidFill>
              <a:srgbClr val="00B0F0"/>
            </a:solidFill>
          </a:ln>
        </p:spPr>
        <p:txBody>
          <a:bodyPr wrap="square" rtlCol="0">
            <a:spAutoFit/>
          </a:bodyPr>
          <a:lstStyle/>
          <a:p>
            <a:r>
              <a:rPr lang="ru-RU" sz="1400" b="1" dirty="0" smtClean="0"/>
              <a:t>Другие материнские заболевания:</a:t>
            </a:r>
          </a:p>
          <a:p>
            <a:pPr marL="285750" indent="-285750">
              <a:buFont typeface="Arial" panose="020B0604020202020204" pitchFamily="34" charset="0"/>
              <a:buChar char="•"/>
            </a:pPr>
            <a:r>
              <a:rPr lang="ru-RU" sz="1400" dirty="0" smtClean="0"/>
              <a:t>Кесарево сечение</a:t>
            </a:r>
          </a:p>
          <a:p>
            <a:pPr marL="285750" indent="-285750">
              <a:buFont typeface="Arial" panose="020B0604020202020204" pitchFamily="34" charset="0"/>
              <a:buChar char="•"/>
            </a:pPr>
            <a:r>
              <a:rPr lang="ru-RU" sz="1400" dirty="0" smtClean="0"/>
              <a:t>Экстренный акушерский уход</a:t>
            </a:r>
            <a:endParaRPr lang="ru-RU" sz="1400" dirty="0"/>
          </a:p>
        </p:txBody>
      </p:sp>
    </p:spTree>
    <p:extLst>
      <p:ext uri="{BB962C8B-B14F-4D97-AF65-F5344CB8AC3E}">
        <p14:creationId xmlns:p14="http://schemas.microsoft.com/office/powerpoint/2010/main" val="108626520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2098" y="1822504"/>
            <a:ext cx="5522976" cy="3767328"/>
          </a:xfrm>
          <a:prstGeom prst="rect">
            <a:avLst/>
          </a:prstGeom>
          <a:ln>
            <a:noFill/>
          </a:ln>
          <a:effectLst>
            <a:softEdge rad="112500"/>
          </a:effectLst>
        </p:spPr>
      </p:pic>
      <p:sp>
        <p:nvSpPr>
          <p:cNvPr id="5" name="TextBox 4"/>
          <p:cNvSpPr txBox="1"/>
          <p:nvPr/>
        </p:nvSpPr>
        <p:spPr>
          <a:xfrm>
            <a:off x="1489880" y="764276"/>
            <a:ext cx="9485194" cy="1477328"/>
          </a:xfrm>
          <a:prstGeom prst="rect">
            <a:avLst/>
          </a:prstGeom>
          <a:noFill/>
        </p:spPr>
        <p:txBody>
          <a:bodyPr wrap="square" rtlCol="0">
            <a:spAutoFit/>
          </a:bodyPr>
          <a:lstStyle/>
          <a:p>
            <a:pPr algn="ctr"/>
            <a:r>
              <a:rPr lang="ru-RU" dirty="0" smtClean="0">
                <a:solidFill>
                  <a:srgbClr val="502800"/>
                </a:solidFill>
                <a:latin typeface="Arial Black" panose="020B0A04020102020204" pitchFamily="34" charset="0"/>
              </a:rPr>
              <a:t>Методические рекомендации </a:t>
            </a:r>
          </a:p>
          <a:p>
            <a:pPr algn="ctr"/>
            <a:r>
              <a:rPr lang="ru-RU" dirty="0" smtClean="0">
                <a:solidFill>
                  <a:srgbClr val="502800"/>
                </a:solidFill>
                <a:latin typeface="Arial Black" panose="020B0A04020102020204" pitchFamily="34" charset="0"/>
              </a:rPr>
              <a:t> </a:t>
            </a:r>
            <a:r>
              <a:rPr lang="ru-RU" b="1" dirty="0">
                <a:solidFill>
                  <a:srgbClr val="502800"/>
                </a:solidFill>
                <a:latin typeface="Arial Black" panose="020B0A04020102020204" pitchFamily="34" charset="0"/>
              </a:rPr>
              <a:t>АНАЛИЗ КРИТИЧЕСКИХ СЛУЧАЕВ В АКУШЕРСКОЙ ПРАКТИКЕ НА УРОВНЕ </a:t>
            </a:r>
            <a:r>
              <a:rPr lang="ru-RU" b="1" dirty="0" smtClean="0">
                <a:solidFill>
                  <a:srgbClr val="502800"/>
                </a:solidFill>
                <a:latin typeface="Arial Black" panose="020B0A04020102020204" pitchFamily="34" charset="0"/>
              </a:rPr>
              <a:t>СТАЦИОНАРА</a:t>
            </a:r>
          </a:p>
          <a:p>
            <a:pPr algn="ctr"/>
            <a:r>
              <a:rPr lang="ru-RU" b="1" dirty="0" smtClean="0">
                <a:solidFill>
                  <a:srgbClr val="502800"/>
                </a:solidFill>
                <a:latin typeface="Arial Black" panose="020B0A04020102020204" pitchFamily="34" charset="0"/>
              </a:rPr>
              <a:t>Июнь 2018 год</a:t>
            </a:r>
            <a:endParaRPr lang="ru-RU" dirty="0">
              <a:solidFill>
                <a:srgbClr val="502800"/>
              </a:solidFill>
              <a:latin typeface="Arial Black" panose="020B0A04020102020204" pitchFamily="34" charset="0"/>
            </a:endParaRPr>
          </a:p>
          <a:p>
            <a:endParaRPr lang="ru-RU" dirty="0"/>
          </a:p>
        </p:txBody>
      </p:sp>
      <p:pic>
        <p:nvPicPr>
          <p:cNvPr id="7" name="Рисунок 6"/>
          <p:cNvPicPr/>
          <p:nvPr/>
        </p:nvPicPr>
        <p:blipFill rotWithShape="1">
          <a:blip r:embed="rId3"/>
          <a:srcRect l="21165" t="55038" r="3634" b="12738"/>
          <a:stretch/>
        </p:blipFill>
        <p:spPr bwMode="auto">
          <a:xfrm>
            <a:off x="33789" y="4380931"/>
            <a:ext cx="5418309" cy="1496917"/>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4"/>
          <a:srcRect l="29663" t="13974" r="3314" b="10741"/>
          <a:stretch/>
        </p:blipFill>
        <p:spPr bwMode="auto">
          <a:xfrm>
            <a:off x="543208" y="1707676"/>
            <a:ext cx="4697532" cy="2514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089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030" t="3957" r="35634" b="11224"/>
          <a:stretch/>
        </p:blipFill>
        <p:spPr>
          <a:xfrm>
            <a:off x="1665026" y="272956"/>
            <a:ext cx="8420669" cy="6223834"/>
          </a:xfrm>
          <a:prstGeom prst="rect">
            <a:avLst/>
          </a:prstGeom>
        </p:spPr>
      </p:pic>
      <p:sp>
        <p:nvSpPr>
          <p:cNvPr id="8" name="TextBox 7"/>
          <p:cNvSpPr txBox="1"/>
          <p:nvPr/>
        </p:nvSpPr>
        <p:spPr>
          <a:xfrm>
            <a:off x="300249" y="1378424"/>
            <a:ext cx="6810233" cy="400110"/>
          </a:xfrm>
          <a:prstGeom prst="rect">
            <a:avLst/>
          </a:prstGeom>
          <a:solidFill>
            <a:srgbClr val="FFC000"/>
          </a:solidFill>
        </p:spPr>
        <p:txBody>
          <a:bodyPr wrap="square" rtlCol="0">
            <a:spAutoFit/>
          </a:bodyPr>
          <a:lstStyle/>
          <a:p>
            <a:r>
              <a:rPr lang="en-US" sz="2000" b="1" u="sng" dirty="0"/>
              <a:t>https://www.youtube.com/watch?v=_KLdQUsKRhI&amp;t=2257s</a:t>
            </a:r>
            <a:endParaRPr lang="ru-RU" sz="2000" b="1" u="sng" dirty="0"/>
          </a:p>
        </p:txBody>
      </p:sp>
      <p:cxnSp>
        <p:nvCxnSpPr>
          <p:cNvPr id="10" name="Прямая со стрелкой 9"/>
          <p:cNvCxnSpPr/>
          <p:nvPr/>
        </p:nvCxnSpPr>
        <p:spPr>
          <a:xfrm flipH="1">
            <a:off x="4544704" y="586854"/>
            <a:ext cx="846162" cy="68238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770496" y="586854"/>
            <a:ext cx="4722125" cy="136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756848" y="272956"/>
            <a:ext cx="477671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890" y="3149860"/>
            <a:ext cx="2524143" cy="1708743"/>
          </a:xfrm>
          <a:prstGeom prst="rect">
            <a:avLst/>
          </a:prstGeom>
        </p:spPr>
      </p:pic>
    </p:spTree>
    <p:extLst>
      <p:ext uri="{BB962C8B-B14F-4D97-AF65-F5344CB8AC3E}">
        <p14:creationId xmlns:p14="http://schemas.microsoft.com/office/powerpoint/2010/main" val="1657526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16000"/>
          </a:xfrm>
          <a:solidFill>
            <a:srgbClr val="FFC000"/>
          </a:solidFill>
        </p:spPr>
        <p:txBody>
          <a:bodyPr>
            <a:normAutofit/>
          </a:bodyPr>
          <a:lstStyle/>
          <a:p>
            <a:pPr algn="ctr"/>
            <a:r>
              <a:rPr lang="ru-RU" sz="3200" b="1" dirty="0" smtClean="0">
                <a:solidFill>
                  <a:srgbClr val="002060"/>
                </a:solidFill>
                <a:latin typeface="+mn-lt"/>
              </a:rPr>
              <a:t>Планы дальнейшего развития АКС</a:t>
            </a:r>
            <a:endParaRPr lang="ru-RU" sz="3200" b="1" dirty="0">
              <a:solidFill>
                <a:srgbClr val="002060"/>
              </a:solidFill>
              <a:latin typeface="+mn-lt"/>
            </a:endParaRPr>
          </a:p>
        </p:txBody>
      </p:sp>
      <p:sp>
        <p:nvSpPr>
          <p:cNvPr id="3" name="Объект 2"/>
          <p:cNvSpPr>
            <a:spLocks noGrp="1"/>
          </p:cNvSpPr>
          <p:nvPr>
            <p:ph idx="1"/>
          </p:nvPr>
        </p:nvSpPr>
        <p:spPr>
          <a:xfrm>
            <a:off x="838200" y="1596571"/>
            <a:ext cx="10515600" cy="4580392"/>
          </a:xfrm>
        </p:spPr>
        <p:txBody>
          <a:bodyPr/>
          <a:lstStyle/>
          <a:p>
            <a:pPr algn="just"/>
            <a:r>
              <a:rPr lang="ru-RU" dirty="0" smtClean="0"/>
              <a:t>Скайп/селекторная связь с командами АКС для непрерывного обучения методологии АКС.</a:t>
            </a:r>
          </a:p>
          <a:p>
            <a:pPr algn="just"/>
            <a:r>
              <a:rPr lang="ru-RU" dirty="0" smtClean="0"/>
              <a:t>Обучение команд тех областей, где не проводился тренинг.</a:t>
            </a:r>
          </a:p>
          <a:p>
            <a:pPr algn="just"/>
            <a:r>
              <a:rPr lang="ru-RU" dirty="0" smtClean="0"/>
              <a:t>Вовлечение все большее количество стационаров 2 уровня.</a:t>
            </a:r>
          </a:p>
        </p:txBody>
      </p:sp>
    </p:spTree>
    <p:extLst>
      <p:ext uri="{BB962C8B-B14F-4D97-AF65-F5344CB8AC3E}">
        <p14:creationId xmlns:p14="http://schemas.microsoft.com/office/powerpoint/2010/main" val="2120237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descr="mage result for thank yo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146" y="905467"/>
            <a:ext cx="10018824" cy="499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60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4935" y="725216"/>
            <a:ext cx="5388645" cy="877904"/>
          </a:xfrm>
          <a:solidFill>
            <a:srgbClr val="FFC000"/>
          </a:solidFill>
        </p:spPr>
        <p:txBody>
          <a:bodyPr>
            <a:normAutofit/>
          </a:bodyPr>
          <a:lstStyle/>
          <a:p>
            <a:pPr algn="ctr"/>
            <a:r>
              <a:rPr lang="ru-RU" sz="3200" b="1" dirty="0" smtClean="0">
                <a:solidFill>
                  <a:srgbClr val="002060"/>
                </a:solidFill>
                <a:latin typeface="+mn-lt"/>
              </a:rPr>
              <a:t>Определение АКС</a:t>
            </a:r>
            <a:endParaRPr lang="ru-RU" sz="3200" b="1" dirty="0">
              <a:solidFill>
                <a:srgbClr val="002060"/>
              </a:solidFill>
              <a:latin typeface="+mn-lt"/>
            </a:endParaRPr>
          </a:p>
        </p:txBody>
      </p:sp>
      <p:sp>
        <p:nvSpPr>
          <p:cNvPr id="3" name="Объект 2"/>
          <p:cNvSpPr>
            <a:spLocks noGrp="1"/>
          </p:cNvSpPr>
          <p:nvPr>
            <p:ph idx="1"/>
          </p:nvPr>
        </p:nvSpPr>
        <p:spPr>
          <a:xfrm>
            <a:off x="5568484" y="1826949"/>
            <a:ext cx="6481549" cy="3622449"/>
          </a:xfrm>
        </p:spPr>
        <p:txBody>
          <a:bodyPr/>
          <a:lstStyle/>
          <a:p>
            <a:pPr marL="0" indent="0" algn="just">
              <a:buNone/>
            </a:pPr>
            <a:r>
              <a:rPr lang="ru-RU" dirty="0" smtClean="0"/>
              <a:t>«Женщина, которая была близка к смерти, но выжила после осложнения во время беременности, родов или в течение 42 дней (6 недель) после прекращения беременности»</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657" y="5897057"/>
            <a:ext cx="4270376" cy="870455"/>
          </a:xfrm>
          <a:prstGeom prst="rect">
            <a:avLst/>
          </a:prstGeom>
        </p:spPr>
      </p:pic>
      <p:pic>
        <p:nvPicPr>
          <p:cNvPr id="5" name="Рисунок 4"/>
          <p:cNvPicPr/>
          <p:nvPr/>
        </p:nvPicPr>
        <p:blipFill rotWithShape="1">
          <a:blip r:embed="rId3"/>
          <a:srcRect l="34794" t="18822" r="36184" b="5894"/>
          <a:stretch/>
        </p:blipFill>
        <p:spPr bwMode="auto">
          <a:xfrm>
            <a:off x="234784" y="295738"/>
            <a:ext cx="5156082" cy="65622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5939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481036"/>
          </a:xfrm>
          <a:solidFill>
            <a:srgbClr val="FFC000"/>
          </a:solidFill>
        </p:spPr>
        <p:txBody>
          <a:bodyPr>
            <a:noAutofit/>
          </a:bodyPr>
          <a:lstStyle/>
          <a:p>
            <a:pPr algn="ctr"/>
            <a:r>
              <a:rPr lang="ru-RU" sz="3200" b="1" dirty="0">
                <a:solidFill>
                  <a:srgbClr val="002060"/>
                </a:solidFill>
                <a:latin typeface="+mn-lt"/>
              </a:rPr>
              <a:t>Критерии критических случаев</a:t>
            </a:r>
          </a:p>
        </p:txBody>
      </p:sp>
      <p:sp>
        <p:nvSpPr>
          <p:cNvPr id="3" name="Объект 2"/>
          <p:cNvSpPr>
            <a:spLocks noGrp="1"/>
          </p:cNvSpPr>
          <p:nvPr>
            <p:ph idx="1"/>
          </p:nvPr>
        </p:nvSpPr>
        <p:spPr>
          <a:xfrm>
            <a:off x="150125" y="682388"/>
            <a:ext cx="11914496" cy="5494575"/>
          </a:xfrm>
        </p:spPr>
        <p:txBody>
          <a:bodyPr>
            <a:noAutofit/>
          </a:bodyPr>
          <a:lstStyle/>
          <a:p>
            <a:pPr marL="0" indent="0">
              <a:buNone/>
            </a:pPr>
            <a:r>
              <a:rPr lang="ru-RU" sz="2400" b="1" dirty="0" smtClean="0"/>
              <a:t>Тяжелые акушерские осложнения </a:t>
            </a:r>
          </a:p>
          <a:p>
            <a:pPr marL="0" indent="0">
              <a:buNone/>
            </a:pPr>
            <a:r>
              <a:rPr lang="ru-RU" sz="2400" dirty="0" smtClean="0"/>
              <a:t>•  Тяжелое послеродовое кровотечение</a:t>
            </a:r>
          </a:p>
          <a:p>
            <a:pPr marL="0" indent="0">
              <a:buNone/>
            </a:pPr>
            <a:r>
              <a:rPr lang="ru-RU" sz="2400" dirty="0" smtClean="0"/>
              <a:t>•  Тяжелая преэклампсия</a:t>
            </a:r>
          </a:p>
          <a:p>
            <a:pPr marL="0" indent="0">
              <a:buNone/>
            </a:pPr>
            <a:r>
              <a:rPr lang="ru-RU" sz="2400" dirty="0" smtClean="0"/>
              <a:t>•  Эклампсия</a:t>
            </a:r>
          </a:p>
          <a:p>
            <a:pPr marL="0" indent="0">
              <a:buNone/>
            </a:pPr>
            <a:r>
              <a:rPr lang="ru-RU" sz="2400" dirty="0" smtClean="0"/>
              <a:t>•  Сепсис или тяжелая генерализованная инфекция</a:t>
            </a:r>
          </a:p>
          <a:p>
            <a:pPr marL="0" indent="0">
              <a:buNone/>
            </a:pPr>
            <a:r>
              <a:rPr lang="ru-RU" sz="2400" dirty="0" smtClean="0"/>
              <a:t>•  Разрыв матки</a:t>
            </a:r>
          </a:p>
          <a:p>
            <a:pPr marL="0" indent="0">
              <a:buNone/>
            </a:pPr>
            <a:r>
              <a:rPr lang="ru-RU" sz="2400" dirty="0" smtClean="0"/>
              <a:t>•  Тяжелые осложнения аборта</a:t>
            </a:r>
          </a:p>
          <a:p>
            <a:pPr marL="0" indent="0">
              <a:buNone/>
            </a:pPr>
            <a:r>
              <a:rPr lang="ru-RU" sz="2400" b="1" dirty="0" smtClean="0"/>
              <a:t>Критические вмешательства или перевод пациентки в отделение реанимации и интенсивной терапии</a:t>
            </a:r>
          </a:p>
          <a:p>
            <a:pPr marL="0" indent="0">
              <a:buNone/>
            </a:pPr>
            <a:r>
              <a:rPr lang="ru-RU" sz="2400" dirty="0" smtClean="0"/>
              <a:t>•  Перевод пациентки в отделение реанимации и интенсивной терапии</a:t>
            </a:r>
          </a:p>
          <a:p>
            <a:pPr marL="0" indent="0">
              <a:buNone/>
            </a:pPr>
            <a:r>
              <a:rPr lang="ru-RU" sz="2400" dirty="0" smtClean="0"/>
              <a:t>•  Инвазивная радиология</a:t>
            </a:r>
          </a:p>
          <a:p>
            <a:pPr marL="0" indent="0">
              <a:buNone/>
            </a:pPr>
            <a:r>
              <a:rPr lang="ru-RU" sz="2400" dirty="0" smtClean="0"/>
              <a:t>•  Лапаротомия (в том числе, гистерэктомия, за исключением кесарева сечения)</a:t>
            </a:r>
          </a:p>
          <a:p>
            <a:pPr marL="0" indent="0">
              <a:buNone/>
            </a:pPr>
            <a:r>
              <a:rPr lang="ru-RU" sz="2400" dirty="0" smtClean="0"/>
              <a:t>•  Использование препаратов крови.</a:t>
            </a:r>
          </a:p>
        </p:txBody>
      </p:sp>
      <p:pic>
        <p:nvPicPr>
          <p:cNvPr id="4" name="Рисунок 3"/>
          <p:cNvPicPr>
            <a:picLocks noChangeAspect="1"/>
          </p:cNvPicPr>
          <p:nvPr/>
        </p:nvPicPr>
        <p:blipFill>
          <a:blip r:embed="rId2"/>
          <a:stretch>
            <a:fillRect/>
          </a:stretch>
        </p:blipFill>
        <p:spPr>
          <a:xfrm>
            <a:off x="9289143" y="682388"/>
            <a:ext cx="2503212" cy="3187523"/>
          </a:xfrm>
          <a:prstGeom prst="rect">
            <a:avLst/>
          </a:prstGeom>
          <a:ln>
            <a:noFill/>
          </a:ln>
          <a:effectLst>
            <a:softEdge rad="112500"/>
          </a:effectLst>
        </p:spPr>
      </p:pic>
    </p:spTree>
    <p:extLst>
      <p:ext uri="{BB962C8B-B14F-4D97-AF65-F5344CB8AC3E}">
        <p14:creationId xmlns:p14="http://schemas.microsoft.com/office/powerpoint/2010/main" val="2181256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1462657" cy="1168400"/>
          </a:xfrm>
          <a:solidFill>
            <a:srgbClr val="FFC000"/>
          </a:solidFill>
        </p:spPr>
        <p:txBody>
          <a:bodyPr>
            <a:normAutofit/>
          </a:bodyPr>
          <a:lstStyle/>
          <a:p>
            <a:pPr algn="ctr"/>
            <a:r>
              <a:rPr lang="ru-RU" sz="3600" b="1" dirty="0">
                <a:solidFill>
                  <a:srgbClr val="002060"/>
                </a:solidFill>
                <a:latin typeface="+mn-lt"/>
              </a:rPr>
              <a:t>Угрожающие жизни состояния (критерии критического случая</a:t>
            </a:r>
            <a:r>
              <a:rPr lang="ru-RU" sz="3600" b="1" dirty="0" smtClean="0">
                <a:solidFill>
                  <a:srgbClr val="002060"/>
                </a:solidFill>
                <a:latin typeface="+mn-lt"/>
              </a:rPr>
              <a:t>):</a:t>
            </a:r>
            <a:endParaRPr lang="ru-RU" dirty="0"/>
          </a:p>
        </p:txBody>
      </p:sp>
      <p:sp>
        <p:nvSpPr>
          <p:cNvPr id="3" name="Объект 2"/>
          <p:cNvSpPr>
            <a:spLocks noGrp="1"/>
          </p:cNvSpPr>
          <p:nvPr>
            <p:ph idx="1"/>
          </p:nvPr>
        </p:nvSpPr>
        <p:spPr>
          <a:xfrm>
            <a:off x="217714" y="1168401"/>
            <a:ext cx="11974286" cy="5008562"/>
          </a:xfrm>
        </p:spPr>
        <p:txBody>
          <a:bodyPr>
            <a:noAutofit/>
          </a:bodyPr>
          <a:lstStyle/>
          <a:p>
            <a:pPr algn="just"/>
            <a:r>
              <a:rPr lang="ru-RU" sz="1800" b="1" dirty="0"/>
              <a:t>Дисфункция сердечно-сосудистой </a:t>
            </a:r>
            <a:r>
              <a:rPr lang="ru-RU" sz="1800" b="1" dirty="0" smtClean="0"/>
              <a:t>системы </a:t>
            </a:r>
            <a:r>
              <a:rPr lang="ru-RU" sz="1800" dirty="0" smtClean="0"/>
              <a:t>– </a:t>
            </a:r>
            <a:r>
              <a:rPr lang="ru-RU" sz="1800" dirty="0"/>
              <a:t>Шок, остановка сердца (отсутствие пульса/ сердцебиения и потеря сознания), непрерывное </a:t>
            </a:r>
            <a:r>
              <a:rPr lang="ru-RU" sz="1800" dirty="0" smtClean="0"/>
              <a:t>введение </a:t>
            </a:r>
            <a:r>
              <a:rPr lang="ru-RU" sz="1800" dirty="0"/>
              <a:t>вазоактивных лекарственных препаратов, сердечно-лёгочная реанимация, тяжелая </a:t>
            </a:r>
            <a:r>
              <a:rPr lang="ru-RU" sz="1800" dirty="0" err="1" smtClean="0"/>
              <a:t>гипоперфузия</a:t>
            </a:r>
            <a:r>
              <a:rPr lang="ru-RU" sz="1800" dirty="0" smtClean="0"/>
              <a:t> </a:t>
            </a:r>
            <a:r>
              <a:rPr lang="ru-RU" sz="1800" dirty="0"/>
              <a:t>(</a:t>
            </a:r>
            <a:r>
              <a:rPr lang="ru-RU" sz="1800" dirty="0" err="1"/>
              <a:t>лактат</a:t>
            </a:r>
            <a:r>
              <a:rPr lang="ru-RU" sz="1800" dirty="0"/>
              <a:t> &gt;5 ммоль/л или &gt;45 мг/</a:t>
            </a:r>
            <a:r>
              <a:rPr lang="ru-RU" sz="1800" dirty="0" err="1"/>
              <a:t>дл</a:t>
            </a:r>
            <a:r>
              <a:rPr lang="ru-RU" sz="1800" dirty="0"/>
              <a:t>), тяжелый ацидоз (pH &lt;7,1</a:t>
            </a:r>
            <a:r>
              <a:rPr lang="ru-RU" sz="1800" dirty="0" smtClean="0"/>
              <a:t>).</a:t>
            </a:r>
          </a:p>
          <a:p>
            <a:pPr marL="0" indent="0" algn="just">
              <a:buNone/>
            </a:pPr>
            <a:r>
              <a:rPr lang="ru-RU" sz="1800" dirty="0" smtClean="0"/>
              <a:t>• </a:t>
            </a:r>
            <a:r>
              <a:rPr lang="ru-RU" sz="1800" b="1" dirty="0" smtClean="0"/>
              <a:t>Респираторная дисфункция </a:t>
            </a:r>
            <a:r>
              <a:rPr lang="ru-RU" sz="1800" dirty="0" smtClean="0"/>
              <a:t>– </a:t>
            </a:r>
            <a:r>
              <a:rPr lang="ru-RU" sz="1800" dirty="0"/>
              <a:t>Острый цианоз, </a:t>
            </a:r>
            <a:r>
              <a:rPr lang="ru-RU" sz="1800" dirty="0" err="1"/>
              <a:t>агональное</a:t>
            </a:r>
            <a:r>
              <a:rPr lang="ru-RU" sz="1800" dirty="0"/>
              <a:t> дыхание, тяжелое тахипноэ (частота дыхательных движений &gt;40 </a:t>
            </a:r>
            <a:r>
              <a:rPr lang="ru-RU" sz="1800" dirty="0" smtClean="0"/>
              <a:t>дыхательных </a:t>
            </a:r>
            <a:r>
              <a:rPr lang="ru-RU" sz="1800" dirty="0"/>
              <a:t>движений в минуту), тяжелое </a:t>
            </a:r>
            <a:r>
              <a:rPr lang="ru-RU" sz="1800" dirty="0" err="1"/>
              <a:t>брадипноэ</a:t>
            </a:r>
            <a:r>
              <a:rPr lang="ru-RU" sz="1800" dirty="0"/>
              <a:t> (частота дыхательных движений &lt;6 </a:t>
            </a:r>
            <a:r>
              <a:rPr lang="ru-RU" sz="1800" dirty="0" smtClean="0"/>
              <a:t> дыхательных </a:t>
            </a:r>
            <a:r>
              <a:rPr lang="ru-RU" sz="1800" dirty="0"/>
              <a:t>движений в минуту), интубация и вентиляция легких, не связанная с анестезией, </a:t>
            </a:r>
            <a:r>
              <a:rPr lang="ru-RU" sz="1800" dirty="0" smtClean="0"/>
              <a:t>тяжелая </a:t>
            </a:r>
            <a:r>
              <a:rPr lang="ru-RU" sz="1800" dirty="0"/>
              <a:t>гипоксемия (насыщение крови кислородом&lt;90% за ≥60 минут или PAO2/FiO2 &lt;200</a:t>
            </a:r>
            <a:r>
              <a:rPr lang="ru-RU" sz="1800" dirty="0" smtClean="0"/>
              <a:t>).</a:t>
            </a:r>
            <a:endParaRPr lang="ru-RU" sz="1800" dirty="0"/>
          </a:p>
          <a:p>
            <a:pPr marL="0" indent="0">
              <a:buNone/>
            </a:pPr>
            <a:r>
              <a:rPr lang="ru-RU" sz="1800" dirty="0"/>
              <a:t>•  </a:t>
            </a:r>
            <a:r>
              <a:rPr lang="ru-RU" sz="1800" b="1" dirty="0"/>
              <a:t>Дисфункция </a:t>
            </a:r>
            <a:r>
              <a:rPr lang="ru-RU" sz="1800" b="1" dirty="0" smtClean="0"/>
              <a:t>почек </a:t>
            </a:r>
            <a:r>
              <a:rPr lang="ru-RU" sz="1800" dirty="0" smtClean="0"/>
              <a:t>– </a:t>
            </a:r>
            <a:r>
              <a:rPr lang="ru-RU" sz="1800" dirty="0"/>
              <a:t>Олигурия, не отвечающая на прием жидкостей или диуретиков, диализ при острой </a:t>
            </a:r>
            <a:r>
              <a:rPr lang="ru-RU" sz="1800" dirty="0" smtClean="0"/>
              <a:t>почечной недостаточности</a:t>
            </a:r>
            <a:r>
              <a:rPr lang="ru-RU" sz="1800" dirty="0"/>
              <a:t>, тяжелая острая азотемия (</a:t>
            </a:r>
            <a:r>
              <a:rPr lang="ru-RU" sz="1800" dirty="0" err="1"/>
              <a:t>креатинин</a:t>
            </a:r>
            <a:r>
              <a:rPr lang="ru-RU" sz="1800" dirty="0"/>
              <a:t> ≥300 </a:t>
            </a:r>
            <a:r>
              <a:rPr lang="ru-RU" sz="1800" dirty="0" err="1"/>
              <a:t>μмоль</a:t>
            </a:r>
            <a:r>
              <a:rPr lang="ru-RU" sz="1800" dirty="0"/>
              <a:t>/мл или ≥3,5 мг/</a:t>
            </a:r>
            <a:r>
              <a:rPr lang="ru-RU" sz="1800" dirty="0" err="1"/>
              <a:t>дл</a:t>
            </a:r>
            <a:r>
              <a:rPr lang="ru-RU" sz="1800" dirty="0" smtClean="0"/>
              <a:t>).</a:t>
            </a:r>
          </a:p>
          <a:p>
            <a:pPr marL="0" indent="0" algn="just">
              <a:buNone/>
            </a:pPr>
            <a:r>
              <a:rPr lang="ru-RU" sz="1800" dirty="0" smtClean="0"/>
              <a:t>•  </a:t>
            </a:r>
            <a:r>
              <a:rPr lang="ru-RU" sz="1800" b="1" dirty="0"/>
              <a:t>Нарушения свертываемости крови/гематологические </a:t>
            </a:r>
            <a:r>
              <a:rPr lang="ru-RU" sz="1800" dirty="0" smtClean="0"/>
              <a:t>нарушения – </a:t>
            </a:r>
            <a:r>
              <a:rPr lang="ru-RU" sz="1800" dirty="0"/>
              <a:t>Замедленное образование сгустков крови, переливание больших объемов крови или </a:t>
            </a:r>
            <a:r>
              <a:rPr lang="ru-RU" sz="1800" dirty="0" smtClean="0"/>
              <a:t> эритроцитов </a:t>
            </a:r>
            <a:r>
              <a:rPr lang="ru-RU" sz="1800" dirty="0"/>
              <a:t>(≥5 единиц), тяжелая острая тромбоцитопения (&lt;50 000 тромбоцитов/мл</a:t>
            </a:r>
            <a:r>
              <a:rPr lang="ru-RU" sz="1800" dirty="0" smtClean="0"/>
              <a:t>).</a:t>
            </a:r>
            <a:endParaRPr lang="ru-RU" sz="1800" dirty="0"/>
          </a:p>
          <a:p>
            <a:pPr marL="0" indent="0" algn="just">
              <a:buNone/>
            </a:pPr>
            <a:r>
              <a:rPr lang="ru-RU" sz="1800" dirty="0"/>
              <a:t>•  </a:t>
            </a:r>
            <a:r>
              <a:rPr lang="ru-RU" sz="1800" b="1" dirty="0"/>
              <a:t>Дисфункция </a:t>
            </a:r>
            <a:r>
              <a:rPr lang="ru-RU" sz="1800" b="1" dirty="0" smtClean="0"/>
              <a:t>печени </a:t>
            </a:r>
            <a:r>
              <a:rPr lang="ru-RU" sz="1800" dirty="0" smtClean="0"/>
              <a:t>– </a:t>
            </a:r>
            <a:r>
              <a:rPr lang="ru-RU" sz="1800" dirty="0"/>
              <a:t>Желтуха на фоне </a:t>
            </a:r>
            <a:r>
              <a:rPr lang="ru-RU" sz="1800" dirty="0" err="1"/>
              <a:t>преэклампсии</a:t>
            </a:r>
            <a:r>
              <a:rPr lang="ru-RU" sz="1800" dirty="0"/>
              <a:t>, тяжелая острая </a:t>
            </a:r>
            <a:r>
              <a:rPr lang="ru-RU" sz="1800" dirty="0" err="1"/>
              <a:t>гипербилирубинемия</a:t>
            </a:r>
            <a:r>
              <a:rPr lang="ru-RU" sz="1800" dirty="0"/>
              <a:t> (билирубин &gt;100 </a:t>
            </a:r>
            <a:r>
              <a:rPr lang="ru-RU" sz="1800" dirty="0" err="1" smtClean="0"/>
              <a:t>μмоль</a:t>
            </a:r>
            <a:r>
              <a:rPr lang="ru-RU" sz="1800" dirty="0" smtClean="0"/>
              <a:t>/л </a:t>
            </a:r>
            <a:r>
              <a:rPr lang="ru-RU" sz="1800" dirty="0"/>
              <a:t>или &gt;6,0 мг/</a:t>
            </a:r>
            <a:r>
              <a:rPr lang="ru-RU" sz="1800" dirty="0" err="1"/>
              <a:t>дл</a:t>
            </a:r>
            <a:r>
              <a:rPr lang="ru-RU" sz="1800" dirty="0" smtClean="0"/>
              <a:t>).</a:t>
            </a:r>
            <a:endParaRPr lang="ru-RU" sz="1800" dirty="0"/>
          </a:p>
          <a:p>
            <a:pPr marL="0" indent="0">
              <a:buNone/>
            </a:pPr>
            <a:r>
              <a:rPr lang="ru-RU" sz="1800" dirty="0"/>
              <a:t>• </a:t>
            </a:r>
            <a:r>
              <a:rPr lang="ru-RU" sz="1800" b="1" dirty="0"/>
              <a:t> Неврологические </a:t>
            </a:r>
            <a:r>
              <a:rPr lang="ru-RU" sz="1800" b="1" dirty="0" smtClean="0"/>
              <a:t>нарушения </a:t>
            </a:r>
            <a:r>
              <a:rPr lang="ru-RU" sz="1800" dirty="0" smtClean="0"/>
              <a:t>– </a:t>
            </a:r>
            <a:r>
              <a:rPr lang="ru-RU" sz="1800" dirty="0"/>
              <a:t>Длительный период без сознания (длительность ≥12 часов) /кома (в том числе, </a:t>
            </a:r>
            <a:r>
              <a:rPr lang="ru-RU" sz="1800" dirty="0" smtClean="0"/>
              <a:t>метаболическая </a:t>
            </a:r>
            <a:r>
              <a:rPr lang="ru-RU" sz="1800" dirty="0"/>
              <a:t>кома), апоплексический инсульт, непроизвольные судорожные </a:t>
            </a:r>
            <a:r>
              <a:rPr lang="ru-RU" sz="1800" dirty="0" smtClean="0"/>
              <a:t>припадки/эпилептическое </a:t>
            </a:r>
            <a:r>
              <a:rPr lang="ru-RU" sz="1800" dirty="0"/>
              <a:t>состояние, общий </a:t>
            </a:r>
            <a:r>
              <a:rPr lang="ru-RU" sz="1800" dirty="0" smtClean="0"/>
              <a:t>паралич.</a:t>
            </a:r>
            <a:endParaRPr lang="ru-RU" sz="1800" dirty="0"/>
          </a:p>
          <a:p>
            <a:pPr marL="0" indent="0">
              <a:buNone/>
            </a:pPr>
            <a:r>
              <a:rPr lang="ru-RU" sz="1800" dirty="0"/>
              <a:t>•  Дисфункция </a:t>
            </a:r>
            <a:r>
              <a:rPr lang="ru-RU" sz="1800" dirty="0" smtClean="0"/>
              <a:t>матки – </a:t>
            </a:r>
            <a:r>
              <a:rPr lang="ru-RU" sz="1800" dirty="0"/>
              <a:t>Маточное кровотечение или инфекция, ведущая к </a:t>
            </a:r>
            <a:r>
              <a:rPr lang="ru-RU" sz="1800" dirty="0" err="1" smtClean="0"/>
              <a:t>гистерэктомии</a:t>
            </a:r>
            <a:r>
              <a:rPr lang="ru-RU" sz="1800" dirty="0" smtClean="0"/>
              <a:t>.</a:t>
            </a:r>
            <a:endParaRPr lang="ru-RU" sz="1800" dirty="0"/>
          </a:p>
        </p:txBody>
      </p:sp>
    </p:spTree>
    <p:extLst>
      <p:ext uri="{BB962C8B-B14F-4D97-AF65-F5344CB8AC3E}">
        <p14:creationId xmlns:p14="http://schemas.microsoft.com/office/powerpoint/2010/main" val="808550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rgbClr val="FFC000"/>
          </a:solidFill>
        </p:spPr>
        <p:txBody>
          <a:bodyPr>
            <a:normAutofit/>
          </a:bodyPr>
          <a:lstStyle/>
          <a:p>
            <a:pPr algn="ctr">
              <a:defRPr/>
            </a:pPr>
            <a:r>
              <a:rPr lang="ru-RU" sz="3200" b="1" dirty="0" smtClean="0">
                <a:solidFill>
                  <a:srgbClr val="002060"/>
                </a:solidFill>
                <a:latin typeface="+mn-lt"/>
              </a:rPr>
              <a:t>Качественная </a:t>
            </a:r>
            <a:r>
              <a:rPr lang="ru-RU" sz="3200" b="1" smtClean="0">
                <a:solidFill>
                  <a:srgbClr val="002060"/>
                </a:solidFill>
                <a:latin typeface="+mn-lt"/>
              </a:rPr>
              <a:t>клиническая помощь</a:t>
            </a:r>
            <a:endParaRPr lang="en-US" sz="3200" b="1" dirty="0">
              <a:solidFill>
                <a:srgbClr val="002060"/>
              </a:solidFill>
              <a:latin typeface="+mn-lt"/>
              <a:cs typeface="Helvetica" panose="020B0604020202020204" pitchFamily="34" charset="0"/>
            </a:endParaRPr>
          </a:p>
        </p:txBody>
      </p:sp>
      <p:sp>
        <p:nvSpPr>
          <p:cNvPr id="3" name="Content Placeholder 2"/>
          <p:cNvSpPr>
            <a:spLocks noGrp="1"/>
          </p:cNvSpPr>
          <p:nvPr>
            <p:ph idx="1"/>
          </p:nvPr>
        </p:nvSpPr>
        <p:spPr>
          <a:xfrm>
            <a:off x="783771" y="1424942"/>
            <a:ext cx="10609943" cy="4261554"/>
          </a:xfrm>
        </p:spPr>
        <p:txBody>
          <a:bodyPr>
            <a:normAutofit/>
          </a:bodyPr>
          <a:lstStyle/>
          <a:p>
            <a:pPr lvl="1" algn="just">
              <a:defRPr/>
            </a:pPr>
            <a:r>
              <a:rPr lang="ru-RU" sz="2800" u="sng" dirty="0" smtClean="0"/>
              <a:t>Качественная клиническая помощь </a:t>
            </a:r>
            <a:r>
              <a:rPr lang="ru-RU" sz="2800" dirty="0" smtClean="0"/>
              <a:t>– это та помощь, которая </a:t>
            </a:r>
            <a:r>
              <a:rPr lang="ru-RU" sz="2800" u="sng" dirty="0" smtClean="0"/>
              <a:t>безопасная, своевременная, эффективная и ориентированная </a:t>
            </a:r>
            <a:r>
              <a:rPr lang="ru-RU" sz="2800" u="sng" dirty="0"/>
              <a:t>на </a:t>
            </a:r>
            <a:r>
              <a:rPr lang="ru-RU" sz="2800" u="sng" dirty="0" smtClean="0"/>
              <a:t>пациента.</a:t>
            </a:r>
          </a:p>
          <a:p>
            <a:pPr marL="457200" lvl="1" indent="0" algn="just">
              <a:buNone/>
              <a:defRPr/>
            </a:pPr>
            <a:endParaRPr lang="ru-RU" sz="2800" u="sng" dirty="0" smtClean="0"/>
          </a:p>
          <a:p>
            <a:pPr lvl="1" algn="just">
              <a:defRPr/>
            </a:pPr>
            <a:r>
              <a:rPr lang="ru-RU" sz="2800" dirty="0" smtClean="0"/>
              <a:t>Безопасный </a:t>
            </a:r>
            <a:r>
              <a:rPr lang="ru-RU" sz="2800" dirty="0"/>
              <a:t>и эффективный (клинический уход); </a:t>
            </a:r>
            <a:r>
              <a:rPr lang="ru-RU" sz="2800" dirty="0" smtClean="0"/>
              <a:t>ориентирован </a:t>
            </a:r>
            <a:r>
              <a:rPr lang="ru-RU" sz="2800" dirty="0"/>
              <a:t>на </a:t>
            </a:r>
            <a:r>
              <a:rPr lang="ru-RU" sz="2800" dirty="0" smtClean="0"/>
              <a:t>пользователя ... </a:t>
            </a:r>
            <a:r>
              <a:rPr lang="ru-RU" sz="2800" dirty="0"/>
              <a:t>на всех уровнях ухода (от домов, до общин, медицинских центров и </a:t>
            </a:r>
            <a:r>
              <a:rPr lang="ru-RU" sz="2800" dirty="0" smtClean="0"/>
              <a:t>стационаров).</a:t>
            </a:r>
            <a:endParaRPr lang="en-US" sz="2800" b="0" dirty="0" smtClean="0">
              <a:latin typeface="Helvetica" panose="020B0604020202020204" pitchFamily="34" charset="0"/>
              <a:cs typeface="Helvetica" panose="020B0604020202020204" pitchFamily="34" charset="0"/>
            </a:endParaRPr>
          </a:p>
          <a:p>
            <a:pPr lvl="1">
              <a:buFont typeface="Arial" charset="0"/>
              <a:buChar char="–"/>
              <a:defRPr/>
            </a:pPr>
            <a:endParaRPr lang="en-US" dirty="0">
              <a:latin typeface="Calibri"/>
              <a:cs typeface="Calibri"/>
            </a:endParaRPr>
          </a:p>
          <a:p>
            <a:pPr marL="381000" lvl="1" indent="0" algn="r">
              <a:buNone/>
              <a:defRPr/>
            </a:pPr>
            <a:endParaRPr lang="en-US" sz="2000" dirty="0">
              <a:latin typeface="Calibri"/>
              <a:cs typeface="Calibri"/>
            </a:endParaRPr>
          </a:p>
          <a:p>
            <a:pPr marL="381000" lvl="1" indent="0" algn="r">
              <a:buNone/>
              <a:defRPr/>
            </a:pPr>
            <a:endParaRPr lang="en-US" sz="2000" dirty="0">
              <a:latin typeface="Calibri"/>
              <a:cs typeface="Calibri"/>
            </a:endParaRPr>
          </a:p>
        </p:txBody>
      </p:sp>
      <p:sp>
        <p:nvSpPr>
          <p:cNvPr id="4" name="Rectangle 3"/>
          <p:cNvSpPr/>
          <p:nvPr/>
        </p:nvSpPr>
        <p:spPr>
          <a:xfrm>
            <a:off x="5657850" y="5486441"/>
            <a:ext cx="4572000" cy="584775"/>
          </a:xfrm>
          <a:prstGeom prst="rect">
            <a:avLst/>
          </a:prstGeom>
        </p:spPr>
        <p:txBody>
          <a:bodyPr>
            <a:spAutoFit/>
          </a:bodyPr>
          <a:lstStyle/>
          <a:p>
            <a:pPr marL="381000" lvl="1" algn="r">
              <a:defRPr/>
            </a:pPr>
            <a:r>
              <a:rPr lang="en-US" sz="1600" b="1" dirty="0">
                <a:solidFill>
                  <a:srgbClr val="002060"/>
                </a:solidFill>
                <a:latin typeface="Helvetica" panose="020B0604020202020204" pitchFamily="34" charset="0"/>
                <a:cs typeface="Helvetica" panose="020B0604020202020204" pitchFamily="34" charset="0"/>
              </a:rPr>
              <a:t>Source: IOM, 2001</a:t>
            </a:r>
          </a:p>
          <a:p>
            <a:pPr>
              <a:defRPr/>
            </a:pPr>
            <a:r>
              <a:rPr lang="en-US" sz="1600" dirty="0">
                <a:solidFill>
                  <a:srgbClr val="002060"/>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107880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741993"/>
          </a:xfrm>
          <a:prstGeom prst="rect">
            <a:avLst/>
          </a:prstGeom>
        </p:spPr>
      </p:pic>
    </p:spTree>
    <p:extLst>
      <p:ext uri="{BB962C8B-B14F-4D97-AF65-F5344CB8AC3E}">
        <p14:creationId xmlns:p14="http://schemas.microsoft.com/office/powerpoint/2010/main" val="4270638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7772400" y="2750455"/>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0384972" y="2685142"/>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270000" y="2126342"/>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6640287" y="5892797"/>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5442858" y="4847770"/>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7075715" y="5689598"/>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975429" y="2634342"/>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8773886" y="5435599"/>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6567716" y="1255485"/>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4833258" y="1255485"/>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9223829" y="4847770"/>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6422573" y="507999"/>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1270000" y="5370284"/>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1487714" y="3875313"/>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8788401" y="1661885"/>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195943" y="732967"/>
            <a:ext cx="435428" cy="406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195943" y="101599"/>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7184572" y="2177142"/>
            <a:ext cx="435428"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1705428" y="5500907"/>
            <a:ext cx="435428" cy="406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740228" y="124543"/>
            <a:ext cx="1930400" cy="369332"/>
          </a:xfrm>
          <a:prstGeom prst="rect">
            <a:avLst/>
          </a:prstGeom>
          <a:noFill/>
        </p:spPr>
        <p:txBody>
          <a:bodyPr wrap="square" rtlCol="0">
            <a:spAutoFit/>
          </a:bodyPr>
          <a:lstStyle/>
          <a:p>
            <a:r>
              <a:rPr lang="ru-RU" b="1" dirty="0" smtClean="0"/>
              <a:t>- </a:t>
            </a:r>
            <a:r>
              <a:rPr lang="en-US" b="1" dirty="0" smtClean="0"/>
              <a:t>3</a:t>
            </a:r>
            <a:r>
              <a:rPr lang="ru-RU" b="1" dirty="0" smtClean="0"/>
              <a:t> уровень</a:t>
            </a:r>
            <a:r>
              <a:rPr lang="en-US" b="1" dirty="0" smtClean="0"/>
              <a:t> </a:t>
            </a:r>
            <a:endParaRPr lang="ru-RU" b="1" dirty="0"/>
          </a:p>
        </p:txBody>
      </p:sp>
      <p:sp>
        <p:nvSpPr>
          <p:cNvPr id="26" name="TextBox 25"/>
          <p:cNvSpPr txBox="1"/>
          <p:nvPr/>
        </p:nvSpPr>
        <p:spPr>
          <a:xfrm>
            <a:off x="740228" y="727669"/>
            <a:ext cx="1930400" cy="369332"/>
          </a:xfrm>
          <a:prstGeom prst="rect">
            <a:avLst/>
          </a:prstGeom>
          <a:noFill/>
        </p:spPr>
        <p:txBody>
          <a:bodyPr wrap="square" rtlCol="0">
            <a:spAutoFit/>
          </a:bodyPr>
          <a:lstStyle/>
          <a:p>
            <a:r>
              <a:rPr lang="ru-RU" b="1" dirty="0" smtClean="0"/>
              <a:t>- 2 уровень</a:t>
            </a:r>
            <a:r>
              <a:rPr lang="en-US" b="1" dirty="0" smtClean="0"/>
              <a:t> </a:t>
            </a:r>
            <a:endParaRPr lang="ru-RU" b="1" dirty="0"/>
          </a:p>
        </p:txBody>
      </p:sp>
      <p:sp>
        <p:nvSpPr>
          <p:cNvPr id="27" name="Овал 26"/>
          <p:cNvSpPr/>
          <p:nvPr/>
        </p:nvSpPr>
        <p:spPr>
          <a:xfrm>
            <a:off x="9659257" y="2481942"/>
            <a:ext cx="467382"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3846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p:cNvSpPr txBox="1"/>
          <p:nvPr/>
        </p:nvSpPr>
        <p:spPr>
          <a:xfrm>
            <a:off x="740228" y="124543"/>
            <a:ext cx="1930400" cy="369332"/>
          </a:xfrm>
          <a:prstGeom prst="rect">
            <a:avLst/>
          </a:prstGeom>
          <a:noFill/>
        </p:spPr>
        <p:txBody>
          <a:bodyPr wrap="square" rtlCol="0">
            <a:spAutoFit/>
          </a:bodyPr>
          <a:lstStyle/>
          <a:p>
            <a:r>
              <a:rPr lang="ru-RU" b="1" dirty="0" smtClean="0"/>
              <a:t>- визит, тренинг</a:t>
            </a:r>
            <a:endParaRPr lang="ru-RU" b="1" dirty="0"/>
          </a:p>
        </p:txBody>
      </p:sp>
      <p:sp>
        <p:nvSpPr>
          <p:cNvPr id="26" name="TextBox 25"/>
          <p:cNvSpPr txBox="1"/>
          <p:nvPr/>
        </p:nvSpPr>
        <p:spPr>
          <a:xfrm>
            <a:off x="740228" y="727669"/>
            <a:ext cx="1930400" cy="369332"/>
          </a:xfrm>
          <a:prstGeom prst="rect">
            <a:avLst/>
          </a:prstGeom>
          <a:noFill/>
        </p:spPr>
        <p:txBody>
          <a:bodyPr wrap="square" rtlCol="0">
            <a:spAutoFit/>
          </a:bodyPr>
          <a:lstStyle/>
          <a:p>
            <a:r>
              <a:rPr lang="ru-RU" b="1" dirty="0" smtClean="0"/>
              <a:t>- Скайп тренинг</a:t>
            </a:r>
            <a:endParaRPr lang="ru-RU" b="1" dirty="0"/>
          </a:p>
        </p:txBody>
      </p:sp>
      <p:sp>
        <p:nvSpPr>
          <p:cNvPr id="2" name="Равнобедренный треугольник 1"/>
          <p:cNvSpPr/>
          <p:nvPr/>
        </p:nvSpPr>
        <p:spPr>
          <a:xfrm>
            <a:off x="7028597" y="2169995"/>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a:off x="7972567" y="2520289"/>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Равнобедренный треугольник 27"/>
          <p:cNvSpPr/>
          <p:nvPr/>
        </p:nvSpPr>
        <p:spPr>
          <a:xfrm>
            <a:off x="9537510" y="4508311"/>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Равнобедренный треугольник 28"/>
          <p:cNvSpPr/>
          <p:nvPr/>
        </p:nvSpPr>
        <p:spPr>
          <a:xfrm>
            <a:off x="9150824" y="5268040"/>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Равнобедренный треугольник 29"/>
          <p:cNvSpPr/>
          <p:nvPr/>
        </p:nvSpPr>
        <p:spPr>
          <a:xfrm>
            <a:off x="6041409" y="5686570"/>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a:off x="7410733" y="5415889"/>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Равнобедренный треугольник 31"/>
          <p:cNvSpPr/>
          <p:nvPr/>
        </p:nvSpPr>
        <p:spPr>
          <a:xfrm>
            <a:off x="1514359" y="5431810"/>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Равнобедренный треугольник 32"/>
          <p:cNvSpPr/>
          <p:nvPr/>
        </p:nvSpPr>
        <p:spPr>
          <a:xfrm>
            <a:off x="195943" y="111737"/>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Равнобедренный треугольник 33"/>
          <p:cNvSpPr/>
          <p:nvPr/>
        </p:nvSpPr>
        <p:spPr>
          <a:xfrm>
            <a:off x="6423546" y="1189410"/>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Равнобедренный треугольник 34"/>
          <p:cNvSpPr/>
          <p:nvPr/>
        </p:nvSpPr>
        <p:spPr>
          <a:xfrm>
            <a:off x="5099714" y="1189410"/>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Равнобедренный треугольник 35"/>
          <p:cNvSpPr/>
          <p:nvPr/>
        </p:nvSpPr>
        <p:spPr>
          <a:xfrm>
            <a:off x="3177654" y="2588526"/>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Равнобедренный треугольник 36"/>
          <p:cNvSpPr/>
          <p:nvPr/>
        </p:nvSpPr>
        <p:spPr>
          <a:xfrm>
            <a:off x="6423546" y="608622"/>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Равнобедренный треугольник 37"/>
          <p:cNvSpPr/>
          <p:nvPr/>
        </p:nvSpPr>
        <p:spPr>
          <a:xfrm>
            <a:off x="10142561" y="2588526"/>
            <a:ext cx="382137" cy="38213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5-конечная звезда 2"/>
          <p:cNvSpPr/>
          <p:nvPr/>
        </p:nvSpPr>
        <p:spPr>
          <a:xfrm>
            <a:off x="7410733" y="2779595"/>
            <a:ext cx="623248" cy="700584"/>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5-конечная звезда 42"/>
          <p:cNvSpPr/>
          <p:nvPr/>
        </p:nvSpPr>
        <p:spPr>
          <a:xfrm>
            <a:off x="5920853" y="377377"/>
            <a:ext cx="623248" cy="700584"/>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5-конечная звезда 43"/>
          <p:cNvSpPr/>
          <p:nvPr/>
        </p:nvSpPr>
        <p:spPr>
          <a:xfrm>
            <a:off x="4476466" y="1380479"/>
            <a:ext cx="623248" cy="700584"/>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5-конечная звезда 44"/>
          <p:cNvSpPr/>
          <p:nvPr/>
        </p:nvSpPr>
        <p:spPr>
          <a:xfrm>
            <a:off x="8482083" y="1380479"/>
            <a:ext cx="623248" cy="700584"/>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5-конечная звезда 45"/>
          <p:cNvSpPr/>
          <p:nvPr/>
        </p:nvSpPr>
        <p:spPr>
          <a:xfrm>
            <a:off x="8909713" y="4508311"/>
            <a:ext cx="623248" cy="700584"/>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5-конечная звезда 46"/>
          <p:cNvSpPr/>
          <p:nvPr/>
        </p:nvSpPr>
        <p:spPr>
          <a:xfrm>
            <a:off x="64664" y="562043"/>
            <a:ext cx="623248" cy="534958"/>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1404633" y="3780430"/>
            <a:ext cx="382137" cy="368489"/>
          </a:xfrm>
          <a:prstGeom prst="ellipse">
            <a:avLst/>
          </a:prstGeom>
          <a:solidFill>
            <a:srgbClr val="00CC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5290782" y="4899551"/>
            <a:ext cx="382137" cy="368489"/>
          </a:xfrm>
          <a:prstGeom prst="ellipse">
            <a:avLst/>
          </a:prstGeom>
          <a:solidFill>
            <a:srgbClr val="00CC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195942" y="1203059"/>
            <a:ext cx="382137" cy="368489"/>
          </a:xfrm>
          <a:prstGeom prst="ellipse">
            <a:avLst/>
          </a:prstGeom>
          <a:solidFill>
            <a:srgbClr val="00CC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687912" y="1203059"/>
            <a:ext cx="3053850" cy="369332"/>
          </a:xfrm>
          <a:prstGeom prst="rect">
            <a:avLst/>
          </a:prstGeom>
          <a:noFill/>
        </p:spPr>
        <p:txBody>
          <a:bodyPr wrap="square" rtlCol="0">
            <a:spAutoFit/>
          </a:bodyPr>
          <a:lstStyle/>
          <a:p>
            <a:r>
              <a:rPr lang="ru-RU" b="1" dirty="0" smtClean="0"/>
              <a:t>- Не проводился тренинг</a:t>
            </a:r>
            <a:endParaRPr lang="ru-RU" b="1" dirty="0"/>
          </a:p>
        </p:txBody>
      </p:sp>
    </p:spTree>
    <p:extLst>
      <p:ext uri="{BB962C8B-B14F-4D97-AF65-F5344CB8AC3E}">
        <p14:creationId xmlns:p14="http://schemas.microsoft.com/office/powerpoint/2010/main" val="215533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07" y="431370"/>
            <a:ext cx="3389026" cy="2280015"/>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185" y="431370"/>
            <a:ext cx="3738797" cy="2280015"/>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269" y="4411356"/>
            <a:ext cx="3408264" cy="2272176"/>
          </a:xfrm>
          <a:prstGeom prst="rect">
            <a:avLst/>
          </a:prstGeom>
          <a:ln>
            <a:noFill/>
          </a:ln>
          <a:effectLst>
            <a:softEdge rad="112500"/>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4185" y="4363022"/>
            <a:ext cx="3738797" cy="2422473"/>
          </a:xfrm>
          <a:prstGeom prst="rect">
            <a:avLst/>
          </a:prstGeom>
          <a:ln>
            <a:noFill/>
          </a:ln>
          <a:effectLst>
            <a:softEdge rad="112500"/>
          </a:effectLst>
        </p:spPr>
      </p:pic>
      <p:sp>
        <p:nvSpPr>
          <p:cNvPr id="8" name="TextBox 7"/>
          <p:cNvSpPr txBox="1"/>
          <p:nvPr/>
        </p:nvSpPr>
        <p:spPr>
          <a:xfrm>
            <a:off x="4976734" y="1063545"/>
            <a:ext cx="2501109" cy="1015663"/>
          </a:xfrm>
          <a:prstGeom prst="rect">
            <a:avLst/>
          </a:prstGeom>
          <a:noFill/>
        </p:spPr>
        <p:txBody>
          <a:bodyPr wrap="square" rtlCol="0">
            <a:spAutoFit/>
          </a:bodyPr>
          <a:lstStyle/>
          <a:p>
            <a:r>
              <a:rPr lang="ru-RU" sz="6000" u="sng" dirty="0" smtClean="0">
                <a:solidFill>
                  <a:srgbClr val="C00000"/>
                </a:solidFill>
              </a:rPr>
              <a:t>1:200</a:t>
            </a:r>
            <a:endParaRPr lang="ru-RU" sz="6000" u="sng" dirty="0">
              <a:solidFill>
                <a:srgbClr val="C00000"/>
              </a:solidFill>
            </a:endParaRPr>
          </a:p>
        </p:txBody>
      </p:sp>
      <p:sp>
        <p:nvSpPr>
          <p:cNvPr id="9" name="TextBox 8"/>
          <p:cNvSpPr txBox="1"/>
          <p:nvPr/>
        </p:nvSpPr>
        <p:spPr>
          <a:xfrm>
            <a:off x="5156616" y="4889292"/>
            <a:ext cx="2189938" cy="1015663"/>
          </a:xfrm>
          <a:prstGeom prst="rect">
            <a:avLst/>
          </a:prstGeom>
          <a:noFill/>
        </p:spPr>
        <p:txBody>
          <a:bodyPr wrap="square" rtlCol="0">
            <a:spAutoFit/>
          </a:bodyPr>
          <a:lstStyle/>
          <a:p>
            <a:r>
              <a:rPr lang="ru-RU" sz="6000" u="sng" dirty="0" smtClean="0">
                <a:solidFill>
                  <a:srgbClr val="C00000"/>
                </a:solidFill>
              </a:rPr>
              <a:t>1:40</a:t>
            </a:r>
            <a:endParaRPr lang="ru-RU" sz="6000" u="sng" dirty="0">
              <a:solidFill>
                <a:srgbClr val="C00000"/>
              </a:solidFill>
            </a:endParaRPr>
          </a:p>
        </p:txBody>
      </p:sp>
      <p:sp>
        <p:nvSpPr>
          <p:cNvPr id="10" name="Прямоугольник 9"/>
          <p:cNvSpPr/>
          <p:nvPr/>
        </p:nvSpPr>
        <p:spPr>
          <a:xfrm>
            <a:off x="0" y="2920621"/>
            <a:ext cx="12192000" cy="118735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80846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1348</Words>
  <Application>Microsoft Office PowerPoint</Application>
  <PresentationFormat>Широкоэкранный</PresentationFormat>
  <Paragraphs>143</Paragraphs>
  <Slides>17</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ＭＳ Ｐゴシック</vt:lpstr>
      <vt:lpstr>Arial</vt:lpstr>
      <vt:lpstr>Arial Black</vt:lpstr>
      <vt:lpstr>Calibri</vt:lpstr>
      <vt:lpstr>Calibri Light</vt:lpstr>
      <vt:lpstr>Helvetica</vt:lpstr>
      <vt:lpstr>IPAMincho</vt:lpstr>
      <vt:lpstr>Тема Office</vt:lpstr>
      <vt:lpstr>Прогресс внедрения анализа критических случаев акушерских осложнений в Казахстане</vt:lpstr>
      <vt:lpstr>Определение АКС</vt:lpstr>
      <vt:lpstr>Критерии критических случаев</vt:lpstr>
      <vt:lpstr>Угрожающие жизни состояния (критерии критического случая):</vt:lpstr>
      <vt:lpstr>Качественная клиническая помощь</vt:lpstr>
      <vt:lpstr>Презентация PowerPoint</vt:lpstr>
      <vt:lpstr>Презентация PowerPoint</vt:lpstr>
      <vt:lpstr>Презентация PowerPoint</vt:lpstr>
      <vt:lpstr>Презентация PowerPoint</vt:lpstr>
      <vt:lpstr>Проблемы в проведении АКС</vt:lpstr>
      <vt:lpstr>Проблема качества ухода</vt:lpstr>
      <vt:lpstr>Примеры слишком мало, слишком поздно и слишком много, слишком рано</vt:lpstr>
      <vt:lpstr>Основные причины материнской смертности и ключевые вмешательства, 2013</vt:lpstr>
      <vt:lpstr>Презентация PowerPoint</vt:lpstr>
      <vt:lpstr>Презентация PowerPoint</vt:lpstr>
      <vt:lpstr>Планы дальнейшего развития АКС</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Состояние службы АКС в РК</dc:title>
  <dc:creator>Gibrat Malgazdarov</dc:creator>
  <cp:lastModifiedBy>Gibrat Malgazdarov</cp:lastModifiedBy>
  <cp:revision>56</cp:revision>
  <cp:lastPrinted>2017-11-07T07:32:57Z</cp:lastPrinted>
  <dcterms:created xsi:type="dcterms:W3CDTF">2017-11-01T14:53:42Z</dcterms:created>
  <dcterms:modified xsi:type="dcterms:W3CDTF">2018-08-14T09:13:16Z</dcterms:modified>
</cp:coreProperties>
</file>